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kizawa Ai" initials="SA" lastIdx="1" clrIdx="0">
    <p:extLst>
      <p:ext uri="{19B8F6BF-5375-455C-9EA6-DF929625EA0E}">
        <p15:presenceInfo xmlns:p15="http://schemas.microsoft.com/office/powerpoint/2012/main" userId="ead4985441d9a42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0" y="606"/>
      </p:cViewPr>
      <p:guideLst>
        <p:guide orient="horz" pos="2160"/>
        <p:guide pos="3840"/>
      </p:guideLst>
    </p:cSldViewPr>
  </p:slideViewPr>
  <p:notesTextViewPr>
    <p:cViewPr>
      <p:scale>
        <a:sx n="1" d="1"/>
        <a:sy n="1" d="1"/>
      </p:scale>
      <p:origin x="0" y="0"/>
    </p:cViewPr>
  </p:notesTextViewPr>
  <p:sorterViewPr>
    <p:cViewPr varScale="1">
      <p:scale>
        <a:sx n="1" d="1"/>
        <a:sy n="1" d="1"/>
      </p:scale>
      <p:origin x="0" y="-47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26T16:24:50.872" idx="1">
    <p:pos x="10" y="10"/>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AA74FE-01E0-46B0-B7DC-B661A2663A50}" type="datetimeFigureOut">
              <a:rPr kumimoji="1" lang="ja-JP" altLang="en-US" smtClean="0"/>
              <a:t>2020/11/29</a:t>
            </a:fld>
            <a:endParaRPr kumimoji="1"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26FEC-AC33-48C4-B0B2-1A50D45CD9C1}" type="slidenum">
              <a:rPr kumimoji="1" lang="ja-JP" altLang="en-US" smtClean="0"/>
              <a:t>‹#›</a:t>
            </a:fld>
            <a:endParaRPr kumimoji="1" lang="ja-JP" altLang="en-US" dirty="0"/>
          </a:p>
        </p:txBody>
      </p:sp>
    </p:spTree>
    <p:extLst>
      <p:ext uri="{BB962C8B-B14F-4D97-AF65-F5344CB8AC3E}">
        <p14:creationId xmlns:p14="http://schemas.microsoft.com/office/powerpoint/2010/main" val="3152624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C26FEC-AC33-48C4-B0B2-1A50D45CD9C1}" type="slidenum">
              <a:rPr kumimoji="1" lang="ja-JP" altLang="en-US" smtClean="0"/>
              <a:t>1</a:t>
            </a:fld>
            <a:endParaRPr kumimoji="1" lang="ja-JP" altLang="en-US" dirty="0"/>
          </a:p>
        </p:txBody>
      </p:sp>
    </p:spTree>
    <p:extLst>
      <p:ext uri="{BB962C8B-B14F-4D97-AF65-F5344CB8AC3E}">
        <p14:creationId xmlns:p14="http://schemas.microsoft.com/office/powerpoint/2010/main" val="101562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C26FEC-AC33-48C4-B0B2-1A50D45CD9C1}" type="slidenum">
              <a:rPr kumimoji="1" lang="ja-JP" altLang="en-US" smtClean="0"/>
              <a:t>2</a:t>
            </a:fld>
            <a:endParaRPr kumimoji="1" lang="ja-JP" altLang="en-US" dirty="0"/>
          </a:p>
        </p:txBody>
      </p:sp>
    </p:spTree>
    <p:extLst>
      <p:ext uri="{BB962C8B-B14F-4D97-AF65-F5344CB8AC3E}">
        <p14:creationId xmlns:p14="http://schemas.microsoft.com/office/powerpoint/2010/main" val="2581818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EC26FEC-AC33-48C4-B0B2-1A50D45CD9C1}" type="slidenum">
              <a:rPr kumimoji="1" lang="ja-JP" altLang="en-US" smtClean="0"/>
              <a:t>5</a:t>
            </a:fld>
            <a:endParaRPr kumimoji="1" lang="ja-JP" altLang="en-US" dirty="0"/>
          </a:p>
        </p:txBody>
      </p:sp>
    </p:spTree>
    <p:extLst>
      <p:ext uri="{BB962C8B-B14F-4D97-AF65-F5344CB8AC3E}">
        <p14:creationId xmlns:p14="http://schemas.microsoft.com/office/powerpoint/2010/main" val="22790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EC26FEC-AC33-48C4-B0B2-1A50D45CD9C1}" type="slidenum">
              <a:rPr kumimoji="1" lang="ja-JP" altLang="en-US" smtClean="0"/>
              <a:t>8</a:t>
            </a:fld>
            <a:endParaRPr kumimoji="1" lang="ja-JP" altLang="en-US" dirty="0"/>
          </a:p>
        </p:txBody>
      </p:sp>
    </p:spTree>
    <p:extLst>
      <p:ext uri="{BB962C8B-B14F-4D97-AF65-F5344CB8AC3E}">
        <p14:creationId xmlns:p14="http://schemas.microsoft.com/office/powerpoint/2010/main" val="83298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C26FEC-AC33-48C4-B0B2-1A50D45CD9C1}" type="slidenum">
              <a:rPr kumimoji="1" lang="ja-JP" altLang="en-US" smtClean="0"/>
              <a:t>23</a:t>
            </a:fld>
            <a:endParaRPr kumimoji="1" lang="ja-JP" altLang="en-US" dirty="0"/>
          </a:p>
        </p:txBody>
      </p:sp>
    </p:spTree>
    <p:extLst>
      <p:ext uri="{BB962C8B-B14F-4D97-AF65-F5344CB8AC3E}">
        <p14:creationId xmlns:p14="http://schemas.microsoft.com/office/powerpoint/2010/main" val="11032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D51105-5171-4C2E-ABB6-0A1CD11D196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7961AEA-795E-41D2-9A33-9AF6CE51B5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9BA263B-D2FD-47A9-9E4E-13D43A0B9D87}"/>
              </a:ext>
            </a:extLst>
          </p:cNvPr>
          <p:cNvSpPr>
            <a:spLocks noGrp="1"/>
          </p:cNvSpPr>
          <p:nvPr>
            <p:ph type="dt" sz="half" idx="10"/>
          </p:nvPr>
        </p:nvSpPr>
        <p:spPr/>
        <p:txBody>
          <a:bodyPr/>
          <a:lstStyle/>
          <a:p>
            <a:fld id="{D07990A4-9186-4E75-B901-F0E3878E0D91}" type="datetime1">
              <a:rPr kumimoji="1" lang="ja-JP" altLang="en-US" smtClean="0"/>
              <a:t>2020/11/29</a:t>
            </a:fld>
            <a:endParaRPr kumimoji="1" lang="ja-JP" altLang="en-US" dirty="0"/>
          </a:p>
        </p:txBody>
      </p:sp>
      <p:sp>
        <p:nvSpPr>
          <p:cNvPr id="5" name="フッター プレースホルダー 4">
            <a:extLst>
              <a:ext uri="{FF2B5EF4-FFF2-40B4-BE49-F238E27FC236}">
                <a16:creationId xmlns:a16="http://schemas.microsoft.com/office/drawing/2014/main" id="{F017BA74-4839-4E3E-B064-FC589C5BBEBC}"/>
              </a:ext>
            </a:extLst>
          </p:cNvPr>
          <p:cNvSpPr>
            <a:spLocks noGrp="1"/>
          </p:cNvSpPr>
          <p:nvPr>
            <p:ph type="ftr" sz="quarter" idx="11"/>
          </p:nvPr>
        </p:nvSpPr>
        <p:spPr/>
        <p:txBody>
          <a:bodyPr/>
          <a:lstStyle/>
          <a:p>
            <a:r>
              <a:rPr kumimoji="1" lang="en-US" altLang="ja-JP" dirty="0"/>
              <a:t>1</a:t>
            </a:r>
            <a:endParaRPr kumimoji="1" lang="ja-JP" altLang="en-US" dirty="0"/>
          </a:p>
        </p:txBody>
      </p:sp>
      <p:sp>
        <p:nvSpPr>
          <p:cNvPr id="6" name="スライド番号プレースホルダー 5">
            <a:extLst>
              <a:ext uri="{FF2B5EF4-FFF2-40B4-BE49-F238E27FC236}">
                <a16:creationId xmlns:a16="http://schemas.microsoft.com/office/drawing/2014/main" id="{48805656-60AF-4494-A986-3D1665344CE0}"/>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388623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852A4-479F-48E5-AD6D-390F7810E9F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E4DB91A-30C8-4024-9701-EB030431AAC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655268-9AC2-4B98-AB55-E93A7D62A9F8}"/>
              </a:ext>
            </a:extLst>
          </p:cNvPr>
          <p:cNvSpPr>
            <a:spLocks noGrp="1"/>
          </p:cNvSpPr>
          <p:nvPr>
            <p:ph type="dt" sz="half" idx="10"/>
          </p:nvPr>
        </p:nvSpPr>
        <p:spPr/>
        <p:txBody>
          <a:bodyPr/>
          <a:lstStyle/>
          <a:p>
            <a:fld id="{DB13EBD7-C273-4405-AEC1-443C69B32589}" type="datetime1">
              <a:rPr kumimoji="1" lang="ja-JP" altLang="en-US" smtClean="0"/>
              <a:t>2020/11/29</a:t>
            </a:fld>
            <a:endParaRPr kumimoji="1" lang="ja-JP" altLang="en-US" dirty="0"/>
          </a:p>
        </p:txBody>
      </p:sp>
      <p:sp>
        <p:nvSpPr>
          <p:cNvPr id="5" name="フッター プレースホルダー 4">
            <a:extLst>
              <a:ext uri="{FF2B5EF4-FFF2-40B4-BE49-F238E27FC236}">
                <a16:creationId xmlns:a16="http://schemas.microsoft.com/office/drawing/2014/main" id="{4CF11A11-AD52-423C-933E-68102892479A}"/>
              </a:ext>
            </a:extLst>
          </p:cNvPr>
          <p:cNvSpPr>
            <a:spLocks noGrp="1"/>
          </p:cNvSpPr>
          <p:nvPr>
            <p:ph type="ftr" sz="quarter" idx="11"/>
          </p:nvPr>
        </p:nvSpPr>
        <p:spPr/>
        <p:txBody>
          <a:bodyPr/>
          <a:lstStyle/>
          <a:p>
            <a:r>
              <a:rPr kumimoji="1" lang="en-US" altLang="ja-JP" dirty="0"/>
              <a:t>1</a:t>
            </a:r>
            <a:endParaRPr kumimoji="1" lang="ja-JP" altLang="en-US" dirty="0"/>
          </a:p>
        </p:txBody>
      </p:sp>
      <p:sp>
        <p:nvSpPr>
          <p:cNvPr id="6" name="スライド番号プレースホルダー 5">
            <a:extLst>
              <a:ext uri="{FF2B5EF4-FFF2-40B4-BE49-F238E27FC236}">
                <a16:creationId xmlns:a16="http://schemas.microsoft.com/office/drawing/2014/main" id="{55CA2BF0-A5B6-4446-A3F8-B8304E3A191A}"/>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33665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4557B52-3A54-445B-A2C1-7BD7B4273B1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6250BB3-EA09-4485-A4C6-2B6E8FD2EB7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9AD2C7-E72D-4D38-99EC-B632A1A500A3}"/>
              </a:ext>
            </a:extLst>
          </p:cNvPr>
          <p:cNvSpPr>
            <a:spLocks noGrp="1"/>
          </p:cNvSpPr>
          <p:nvPr>
            <p:ph type="dt" sz="half" idx="10"/>
          </p:nvPr>
        </p:nvSpPr>
        <p:spPr/>
        <p:txBody>
          <a:bodyPr/>
          <a:lstStyle/>
          <a:p>
            <a:fld id="{ABE3C667-40DC-4C6F-9901-00E7CC48DC30}" type="datetime1">
              <a:rPr kumimoji="1" lang="ja-JP" altLang="en-US" smtClean="0"/>
              <a:t>2020/11/29</a:t>
            </a:fld>
            <a:endParaRPr kumimoji="1" lang="ja-JP" altLang="en-US" dirty="0"/>
          </a:p>
        </p:txBody>
      </p:sp>
      <p:sp>
        <p:nvSpPr>
          <p:cNvPr id="5" name="フッター プレースホルダー 4">
            <a:extLst>
              <a:ext uri="{FF2B5EF4-FFF2-40B4-BE49-F238E27FC236}">
                <a16:creationId xmlns:a16="http://schemas.microsoft.com/office/drawing/2014/main" id="{1BA02A31-4942-4C5B-A136-2BDDD792171B}"/>
              </a:ext>
            </a:extLst>
          </p:cNvPr>
          <p:cNvSpPr>
            <a:spLocks noGrp="1"/>
          </p:cNvSpPr>
          <p:nvPr>
            <p:ph type="ftr" sz="quarter" idx="11"/>
          </p:nvPr>
        </p:nvSpPr>
        <p:spPr/>
        <p:txBody>
          <a:bodyPr/>
          <a:lstStyle/>
          <a:p>
            <a:r>
              <a:rPr kumimoji="1" lang="en-US" altLang="ja-JP" dirty="0"/>
              <a:t>1</a:t>
            </a:r>
            <a:endParaRPr kumimoji="1" lang="ja-JP" altLang="en-US" dirty="0"/>
          </a:p>
        </p:txBody>
      </p:sp>
      <p:sp>
        <p:nvSpPr>
          <p:cNvPr id="6" name="スライド番号プレースホルダー 5">
            <a:extLst>
              <a:ext uri="{FF2B5EF4-FFF2-40B4-BE49-F238E27FC236}">
                <a16:creationId xmlns:a16="http://schemas.microsoft.com/office/drawing/2014/main" id="{2AA87A36-4D76-42BF-9C7D-F5535D9B1003}"/>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90072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7613A6-E36B-4BFB-8A98-79CC017D3B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3EE524-909A-4C1D-B3ED-9669AF87E60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D77C4C-97B8-4433-8DA2-3703F0A0206C}"/>
              </a:ext>
            </a:extLst>
          </p:cNvPr>
          <p:cNvSpPr>
            <a:spLocks noGrp="1"/>
          </p:cNvSpPr>
          <p:nvPr>
            <p:ph type="dt" sz="half" idx="10"/>
          </p:nvPr>
        </p:nvSpPr>
        <p:spPr/>
        <p:txBody>
          <a:bodyPr/>
          <a:lstStyle/>
          <a:p>
            <a:fld id="{E932D875-D88F-47B9-B503-6AB8FC29CCD9}" type="datetime1">
              <a:rPr kumimoji="1" lang="ja-JP" altLang="en-US" smtClean="0"/>
              <a:t>2020/11/29</a:t>
            </a:fld>
            <a:endParaRPr kumimoji="1" lang="ja-JP" altLang="en-US" dirty="0"/>
          </a:p>
        </p:txBody>
      </p:sp>
      <p:sp>
        <p:nvSpPr>
          <p:cNvPr id="5" name="フッター プレースホルダー 4">
            <a:extLst>
              <a:ext uri="{FF2B5EF4-FFF2-40B4-BE49-F238E27FC236}">
                <a16:creationId xmlns:a16="http://schemas.microsoft.com/office/drawing/2014/main" id="{AD0EA7E4-4AD8-4825-A621-8C8C6AA851DB}"/>
              </a:ext>
            </a:extLst>
          </p:cNvPr>
          <p:cNvSpPr>
            <a:spLocks noGrp="1"/>
          </p:cNvSpPr>
          <p:nvPr>
            <p:ph type="ftr" sz="quarter" idx="11"/>
          </p:nvPr>
        </p:nvSpPr>
        <p:spPr/>
        <p:txBody>
          <a:bodyPr/>
          <a:lstStyle/>
          <a:p>
            <a:r>
              <a:rPr kumimoji="1" lang="en-US" altLang="ja-JP" dirty="0"/>
              <a:t>1</a:t>
            </a:r>
            <a:endParaRPr kumimoji="1" lang="ja-JP" altLang="en-US" dirty="0"/>
          </a:p>
        </p:txBody>
      </p:sp>
      <p:sp>
        <p:nvSpPr>
          <p:cNvPr id="6" name="スライド番号プレースホルダー 5">
            <a:extLst>
              <a:ext uri="{FF2B5EF4-FFF2-40B4-BE49-F238E27FC236}">
                <a16:creationId xmlns:a16="http://schemas.microsoft.com/office/drawing/2014/main" id="{F18ED1F7-7136-4CC9-B15E-A2C6000CB238}"/>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1131727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915DC7-07C1-4A72-BC49-D40B817184B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0C65EB-2C26-40F3-8C03-9A2C44F228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1868354-80FA-42FA-BDB5-C9ECB0CE64D7}"/>
              </a:ext>
            </a:extLst>
          </p:cNvPr>
          <p:cNvSpPr>
            <a:spLocks noGrp="1"/>
          </p:cNvSpPr>
          <p:nvPr>
            <p:ph type="dt" sz="half" idx="10"/>
          </p:nvPr>
        </p:nvSpPr>
        <p:spPr/>
        <p:txBody>
          <a:bodyPr/>
          <a:lstStyle/>
          <a:p>
            <a:fld id="{D337C631-A450-4708-8472-9A5A10110E39}" type="datetime1">
              <a:rPr kumimoji="1" lang="ja-JP" altLang="en-US" smtClean="0"/>
              <a:t>2020/11/29</a:t>
            </a:fld>
            <a:endParaRPr kumimoji="1" lang="ja-JP" altLang="en-US" dirty="0"/>
          </a:p>
        </p:txBody>
      </p:sp>
      <p:sp>
        <p:nvSpPr>
          <p:cNvPr id="5" name="フッター プレースホルダー 4">
            <a:extLst>
              <a:ext uri="{FF2B5EF4-FFF2-40B4-BE49-F238E27FC236}">
                <a16:creationId xmlns:a16="http://schemas.microsoft.com/office/drawing/2014/main" id="{CAF929ED-B98F-484E-A1F0-876667CB0D5C}"/>
              </a:ext>
            </a:extLst>
          </p:cNvPr>
          <p:cNvSpPr>
            <a:spLocks noGrp="1"/>
          </p:cNvSpPr>
          <p:nvPr>
            <p:ph type="ftr" sz="quarter" idx="11"/>
          </p:nvPr>
        </p:nvSpPr>
        <p:spPr/>
        <p:txBody>
          <a:bodyPr/>
          <a:lstStyle/>
          <a:p>
            <a:r>
              <a:rPr kumimoji="1" lang="en-US" altLang="ja-JP" dirty="0"/>
              <a:t>1</a:t>
            </a:r>
            <a:endParaRPr kumimoji="1" lang="ja-JP" altLang="en-US" dirty="0"/>
          </a:p>
        </p:txBody>
      </p:sp>
      <p:sp>
        <p:nvSpPr>
          <p:cNvPr id="6" name="スライド番号プレースホルダー 5">
            <a:extLst>
              <a:ext uri="{FF2B5EF4-FFF2-40B4-BE49-F238E27FC236}">
                <a16:creationId xmlns:a16="http://schemas.microsoft.com/office/drawing/2014/main" id="{067D0D1A-8C0F-43BF-AE3A-A4C67EB9D37D}"/>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218041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63A89-8123-4477-8229-CA1D752BAA3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2636506-00B7-4D00-99F4-2680647F56B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866C197-2383-4A95-A532-4119D86EDD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F4FECBA-9382-48D7-95E3-706B17E55907}"/>
              </a:ext>
            </a:extLst>
          </p:cNvPr>
          <p:cNvSpPr>
            <a:spLocks noGrp="1"/>
          </p:cNvSpPr>
          <p:nvPr>
            <p:ph type="dt" sz="half" idx="10"/>
          </p:nvPr>
        </p:nvSpPr>
        <p:spPr/>
        <p:txBody>
          <a:bodyPr/>
          <a:lstStyle/>
          <a:p>
            <a:fld id="{EDC33438-A738-45C6-A9EA-C2B80060625C}" type="datetime1">
              <a:rPr kumimoji="1" lang="ja-JP" altLang="en-US" smtClean="0"/>
              <a:t>2020/11/29</a:t>
            </a:fld>
            <a:endParaRPr kumimoji="1" lang="ja-JP" altLang="en-US" dirty="0"/>
          </a:p>
        </p:txBody>
      </p:sp>
      <p:sp>
        <p:nvSpPr>
          <p:cNvPr id="6" name="フッター プレースホルダー 5">
            <a:extLst>
              <a:ext uri="{FF2B5EF4-FFF2-40B4-BE49-F238E27FC236}">
                <a16:creationId xmlns:a16="http://schemas.microsoft.com/office/drawing/2014/main" id="{21077FB5-6F33-466C-8105-3F5F54241658}"/>
              </a:ext>
            </a:extLst>
          </p:cNvPr>
          <p:cNvSpPr>
            <a:spLocks noGrp="1"/>
          </p:cNvSpPr>
          <p:nvPr>
            <p:ph type="ftr" sz="quarter" idx="11"/>
          </p:nvPr>
        </p:nvSpPr>
        <p:spPr/>
        <p:txBody>
          <a:bodyPr/>
          <a:lstStyle/>
          <a:p>
            <a:r>
              <a:rPr kumimoji="1" lang="en-US" altLang="ja-JP" dirty="0"/>
              <a:t>1</a:t>
            </a:r>
            <a:endParaRPr kumimoji="1" lang="ja-JP" altLang="en-US" dirty="0"/>
          </a:p>
        </p:txBody>
      </p:sp>
      <p:sp>
        <p:nvSpPr>
          <p:cNvPr id="7" name="スライド番号プレースホルダー 6">
            <a:extLst>
              <a:ext uri="{FF2B5EF4-FFF2-40B4-BE49-F238E27FC236}">
                <a16:creationId xmlns:a16="http://schemas.microsoft.com/office/drawing/2014/main" id="{C4193714-9852-4C3A-93F5-724A4CCC595C}"/>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1911654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D0C826-A23E-4285-9792-F6784C7B13B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B5D8A2-2410-44DB-A7B0-7D65CD36D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903D72E-4CF3-45D1-B7AE-AB75E1677EE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7842119-9362-498E-BF44-320B8AC3C7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BF28A4F-987D-4775-B34E-DE5E38F9EA5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C68F8AE-5402-4486-9A10-8012BA979017}"/>
              </a:ext>
            </a:extLst>
          </p:cNvPr>
          <p:cNvSpPr>
            <a:spLocks noGrp="1"/>
          </p:cNvSpPr>
          <p:nvPr>
            <p:ph type="dt" sz="half" idx="10"/>
          </p:nvPr>
        </p:nvSpPr>
        <p:spPr/>
        <p:txBody>
          <a:bodyPr/>
          <a:lstStyle/>
          <a:p>
            <a:fld id="{AEC4471A-6D7A-47F0-8596-A297A1AE379F}" type="datetime1">
              <a:rPr kumimoji="1" lang="ja-JP" altLang="en-US" smtClean="0"/>
              <a:t>2020/11/29</a:t>
            </a:fld>
            <a:endParaRPr kumimoji="1" lang="ja-JP" altLang="en-US" dirty="0"/>
          </a:p>
        </p:txBody>
      </p:sp>
      <p:sp>
        <p:nvSpPr>
          <p:cNvPr id="8" name="フッター プレースホルダー 7">
            <a:extLst>
              <a:ext uri="{FF2B5EF4-FFF2-40B4-BE49-F238E27FC236}">
                <a16:creationId xmlns:a16="http://schemas.microsoft.com/office/drawing/2014/main" id="{0271B217-505D-4AE1-8D07-E5C8D193BA82}"/>
              </a:ext>
            </a:extLst>
          </p:cNvPr>
          <p:cNvSpPr>
            <a:spLocks noGrp="1"/>
          </p:cNvSpPr>
          <p:nvPr>
            <p:ph type="ftr" sz="quarter" idx="11"/>
          </p:nvPr>
        </p:nvSpPr>
        <p:spPr/>
        <p:txBody>
          <a:bodyPr/>
          <a:lstStyle/>
          <a:p>
            <a:r>
              <a:rPr kumimoji="1" lang="en-US" altLang="ja-JP" dirty="0"/>
              <a:t>1</a:t>
            </a:r>
            <a:endParaRPr kumimoji="1" lang="ja-JP" altLang="en-US" dirty="0"/>
          </a:p>
        </p:txBody>
      </p:sp>
      <p:sp>
        <p:nvSpPr>
          <p:cNvPr id="9" name="スライド番号プレースホルダー 8">
            <a:extLst>
              <a:ext uri="{FF2B5EF4-FFF2-40B4-BE49-F238E27FC236}">
                <a16:creationId xmlns:a16="http://schemas.microsoft.com/office/drawing/2014/main" id="{424B83FE-65F5-404A-BB5D-E16FBBC7BA8E}"/>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340741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7CCE70-A8FD-4EA2-9C99-9A04DB1665D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A58D068-0014-4F9F-A035-46158B0A9652}"/>
              </a:ext>
            </a:extLst>
          </p:cNvPr>
          <p:cNvSpPr>
            <a:spLocks noGrp="1"/>
          </p:cNvSpPr>
          <p:nvPr>
            <p:ph type="dt" sz="half" idx="10"/>
          </p:nvPr>
        </p:nvSpPr>
        <p:spPr/>
        <p:txBody>
          <a:bodyPr/>
          <a:lstStyle/>
          <a:p>
            <a:fld id="{4C6B569E-23E8-4455-8836-86BF7595F8E5}" type="datetime1">
              <a:rPr kumimoji="1" lang="ja-JP" altLang="en-US" smtClean="0"/>
              <a:t>2020/11/29</a:t>
            </a:fld>
            <a:endParaRPr kumimoji="1" lang="ja-JP" altLang="en-US" dirty="0"/>
          </a:p>
        </p:txBody>
      </p:sp>
      <p:sp>
        <p:nvSpPr>
          <p:cNvPr id="4" name="フッター プレースホルダー 3">
            <a:extLst>
              <a:ext uri="{FF2B5EF4-FFF2-40B4-BE49-F238E27FC236}">
                <a16:creationId xmlns:a16="http://schemas.microsoft.com/office/drawing/2014/main" id="{616B5B31-8982-4C97-9375-0554F6C186D1}"/>
              </a:ext>
            </a:extLst>
          </p:cNvPr>
          <p:cNvSpPr>
            <a:spLocks noGrp="1"/>
          </p:cNvSpPr>
          <p:nvPr>
            <p:ph type="ftr" sz="quarter" idx="11"/>
          </p:nvPr>
        </p:nvSpPr>
        <p:spPr/>
        <p:txBody>
          <a:bodyPr/>
          <a:lstStyle/>
          <a:p>
            <a:r>
              <a:rPr kumimoji="1" lang="en-US" altLang="ja-JP" dirty="0"/>
              <a:t>1</a:t>
            </a:r>
            <a:endParaRPr kumimoji="1" lang="ja-JP" altLang="en-US" dirty="0"/>
          </a:p>
        </p:txBody>
      </p:sp>
      <p:sp>
        <p:nvSpPr>
          <p:cNvPr id="5" name="スライド番号プレースホルダー 4">
            <a:extLst>
              <a:ext uri="{FF2B5EF4-FFF2-40B4-BE49-F238E27FC236}">
                <a16:creationId xmlns:a16="http://schemas.microsoft.com/office/drawing/2014/main" id="{9CA22EDA-2EAD-4F15-98FE-358D72DC4CBB}"/>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2842222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E71715-2709-491D-8D91-F7FCAD3896A7}"/>
              </a:ext>
            </a:extLst>
          </p:cNvPr>
          <p:cNvSpPr>
            <a:spLocks noGrp="1"/>
          </p:cNvSpPr>
          <p:nvPr>
            <p:ph type="dt" sz="half" idx="10"/>
          </p:nvPr>
        </p:nvSpPr>
        <p:spPr/>
        <p:txBody>
          <a:bodyPr/>
          <a:lstStyle/>
          <a:p>
            <a:fld id="{541CEF2D-D190-418C-B23F-A71B801727CA}" type="datetime1">
              <a:rPr kumimoji="1" lang="ja-JP" altLang="en-US" smtClean="0"/>
              <a:t>2020/11/29</a:t>
            </a:fld>
            <a:endParaRPr kumimoji="1" lang="ja-JP" altLang="en-US" dirty="0"/>
          </a:p>
        </p:txBody>
      </p:sp>
      <p:sp>
        <p:nvSpPr>
          <p:cNvPr id="3" name="フッター プレースホルダー 2">
            <a:extLst>
              <a:ext uri="{FF2B5EF4-FFF2-40B4-BE49-F238E27FC236}">
                <a16:creationId xmlns:a16="http://schemas.microsoft.com/office/drawing/2014/main" id="{529F3C73-2552-40A0-ACD7-0039667A5E7F}"/>
              </a:ext>
            </a:extLst>
          </p:cNvPr>
          <p:cNvSpPr>
            <a:spLocks noGrp="1"/>
          </p:cNvSpPr>
          <p:nvPr>
            <p:ph type="ftr" sz="quarter" idx="11"/>
          </p:nvPr>
        </p:nvSpPr>
        <p:spPr/>
        <p:txBody>
          <a:bodyPr/>
          <a:lstStyle/>
          <a:p>
            <a:r>
              <a:rPr kumimoji="1" lang="en-US" altLang="ja-JP" dirty="0"/>
              <a:t>1</a:t>
            </a:r>
            <a:endParaRPr kumimoji="1" lang="ja-JP" altLang="en-US" dirty="0"/>
          </a:p>
        </p:txBody>
      </p:sp>
      <p:sp>
        <p:nvSpPr>
          <p:cNvPr id="4" name="スライド番号プレースホルダー 3">
            <a:extLst>
              <a:ext uri="{FF2B5EF4-FFF2-40B4-BE49-F238E27FC236}">
                <a16:creationId xmlns:a16="http://schemas.microsoft.com/office/drawing/2014/main" id="{6DB1B976-1F9C-4427-BB46-D6DFD73D2A96}"/>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325724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60B550-5BD3-4C96-A47F-7D064016F25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89A2B1-8BC6-47E4-AE4B-F092F35C33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D021637-B8F9-4419-BCBD-0E3EEE430C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B9F1D20-CD15-4D0B-8237-192B072EA0F8}"/>
              </a:ext>
            </a:extLst>
          </p:cNvPr>
          <p:cNvSpPr>
            <a:spLocks noGrp="1"/>
          </p:cNvSpPr>
          <p:nvPr>
            <p:ph type="dt" sz="half" idx="10"/>
          </p:nvPr>
        </p:nvSpPr>
        <p:spPr/>
        <p:txBody>
          <a:bodyPr/>
          <a:lstStyle/>
          <a:p>
            <a:fld id="{B8F318FD-7CAF-41C8-9BB1-A849FA6ECB12}" type="datetime1">
              <a:rPr kumimoji="1" lang="ja-JP" altLang="en-US" smtClean="0"/>
              <a:t>2020/11/29</a:t>
            </a:fld>
            <a:endParaRPr kumimoji="1" lang="ja-JP" altLang="en-US" dirty="0"/>
          </a:p>
        </p:txBody>
      </p:sp>
      <p:sp>
        <p:nvSpPr>
          <p:cNvPr id="6" name="フッター プレースホルダー 5">
            <a:extLst>
              <a:ext uri="{FF2B5EF4-FFF2-40B4-BE49-F238E27FC236}">
                <a16:creationId xmlns:a16="http://schemas.microsoft.com/office/drawing/2014/main" id="{A34DC903-F58F-48EA-9C7E-3E8061CF7C77}"/>
              </a:ext>
            </a:extLst>
          </p:cNvPr>
          <p:cNvSpPr>
            <a:spLocks noGrp="1"/>
          </p:cNvSpPr>
          <p:nvPr>
            <p:ph type="ftr" sz="quarter" idx="11"/>
          </p:nvPr>
        </p:nvSpPr>
        <p:spPr/>
        <p:txBody>
          <a:bodyPr/>
          <a:lstStyle/>
          <a:p>
            <a:r>
              <a:rPr kumimoji="1" lang="en-US" altLang="ja-JP" dirty="0"/>
              <a:t>1</a:t>
            </a:r>
            <a:endParaRPr kumimoji="1" lang="ja-JP" altLang="en-US" dirty="0"/>
          </a:p>
        </p:txBody>
      </p:sp>
      <p:sp>
        <p:nvSpPr>
          <p:cNvPr id="7" name="スライド番号プレースホルダー 6">
            <a:extLst>
              <a:ext uri="{FF2B5EF4-FFF2-40B4-BE49-F238E27FC236}">
                <a16:creationId xmlns:a16="http://schemas.microsoft.com/office/drawing/2014/main" id="{D08D55D1-FD11-48A9-AF2C-CC684DC63B37}"/>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3005289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333DAF-9ED5-4AA2-9112-30ADD01CB29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8111CEC-0CF6-4F65-94E6-5B5814BB92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a:extLst>
              <a:ext uri="{FF2B5EF4-FFF2-40B4-BE49-F238E27FC236}">
                <a16:creationId xmlns:a16="http://schemas.microsoft.com/office/drawing/2014/main" id="{69D38726-7D0F-4453-BF2E-89089CD34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46AD204-51F6-4734-B8BD-584964928AAD}"/>
              </a:ext>
            </a:extLst>
          </p:cNvPr>
          <p:cNvSpPr>
            <a:spLocks noGrp="1"/>
          </p:cNvSpPr>
          <p:nvPr>
            <p:ph type="dt" sz="half" idx="10"/>
          </p:nvPr>
        </p:nvSpPr>
        <p:spPr/>
        <p:txBody>
          <a:bodyPr/>
          <a:lstStyle/>
          <a:p>
            <a:fld id="{1B2929ED-9BDB-44FB-841C-2F29221DA77A}" type="datetime1">
              <a:rPr kumimoji="1" lang="ja-JP" altLang="en-US" smtClean="0"/>
              <a:t>2020/11/29</a:t>
            </a:fld>
            <a:endParaRPr kumimoji="1" lang="ja-JP" altLang="en-US" dirty="0"/>
          </a:p>
        </p:txBody>
      </p:sp>
      <p:sp>
        <p:nvSpPr>
          <p:cNvPr id="6" name="フッター プレースホルダー 5">
            <a:extLst>
              <a:ext uri="{FF2B5EF4-FFF2-40B4-BE49-F238E27FC236}">
                <a16:creationId xmlns:a16="http://schemas.microsoft.com/office/drawing/2014/main" id="{9BC3F5A3-7360-4AE2-A38F-E17F5D7E5CA4}"/>
              </a:ext>
            </a:extLst>
          </p:cNvPr>
          <p:cNvSpPr>
            <a:spLocks noGrp="1"/>
          </p:cNvSpPr>
          <p:nvPr>
            <p:ph type="ftr" sz="quarter" idx="11"/>
          </p:nvPr>
        </p:nvSpPr>
        <p:spPr/>
        <p:txBody>
          <a:bodyPr/>
          <a:lstStyle/>
          <a:p>
            <a:r>
              <a:rPr kumimoji="1" lang="en-US" altLang="ja-JP" dirty="0"/>
              <a:t>1</a:t>
            </a:r>
            <a:endParaRPr kumimoji="1" lang="ja-JP" altLang="en-US" dirty="0"/>
          </a:p>
        </p:txBody>
      </p:sp>
      <p:sp>
        <p:nvSpPr>
          <p:cNvPr id="7" name="スライド番号プレースホルダー 6">
            <a:extLst>
              <a:ext uri="{FF2B5EF4-FFF2-40B4-BE49-F238E27FC236}">
                <a16:creationId xmlns:a16="http://schemas.microsoft.com/office/drawing/2014/main" id="{65630BA9-C7F4-4EF3-B886-380592CCEF05}"/>
              </a:ext>
            </a:extLst>
          </p:cNvPr>
          <p:cNvSpPr>
            <a:spLocks noGrp="1"/>
          </p:cNvSpPr>
          <p:nvPr>
            <p:ph type="sldNum" sz="quarter" idx="12"/>
          </p:nvPr>
        </p:nvSpPr>
        <p:spPr/>
        <p:txBody>
          <a:body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165039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C8DD5D2-3F64-4E9B-9776-AFCD328C3E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74D595B-E23C-42FE-926F-C274AC8DDA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A78504-8963-4CC8-AF8E-2AFBA40175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DC555-CB9A-43B8-9440-D20A49DFCA6A}" type="datetime1">
              <a:rPr kumimoji="1" lang="ja-JP" altLang="en-US" smtClean="0"/>
              <a:t>2020/11/29</a:t>
            </a:fld>
            <a:endParaRPr kumimoji="1" lang="ja-JP" altLang="en-US" dirty="0"/>
          </a:p>
        </p:txBody>
      </p:sp>
      <p:sp>
        <p:nvSpPr>
          <p:cNvPr id="5" name="フッター プレースホルダー 4">
            <a:extLst>
              <a:ext uri="{FF2B5EF4-FFF2-40B4-BE49-F238E27FC236}">
                <a16:creationId xmlns:a16="http://schemas.microsoft.com/office/drawing/2014/main" id="{908F7916-1BE8-4A84-BFFF-795BD98564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dirty="0"/>
              <a:t>1</a:t>
            </a:r>
            <a:endParaRPr kumimoji="1" lang="ja-JP" altLang="en-US" dirty="0"/>
          </a:p>
        </p:txBody>
      </p:sp>
      <p:sp>
        <p:nvSpPr>
          <p:cNvPr id="6" name="スライド番号プレースホルダー 5">
            <a:extLst>
              <a:ext uri="{FF2B5EF4-FFF2-40B4-BE49-F238E27FC236}">
                <a16:creationId xmlns:a16="http://schemas.microsoft.com/office/drawing/2014/main" id="{E52AC92C-FFDA-4847-9E44-1519CFF87C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69BFF-7B38-477E-A974-F657EEF05232}" type="slidenum">
              <a:rPr kumimoji="1" lang="ja-JP" altLang="en-US" smtClean="0"/>
              <a:pPr/>
              <a:t>‹#›</a:t>
            </a:fld>
            <a:endParaRPr kumimoji="1" lang="ja-JP" altLang="en-US" dirty="0"/>
          </a:p>
        </p:txBody>
      </p:sp>
    </p:spTree>
    <p:extLst>
      <p:ext uri="{BB962C8B-B14F-4D97-AF65-F5344CB8AC3E}">
        <p14:creationId xmlns:p14="http://schemas.microsoft.com/office/powerpoint/2010/main" val="4277511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gif"/><Relationship Id="rId13" Type="http://schemas.openxmlformats.org/officeDocument/2006/relationships/image" Target="../media/image11.gif"/><Relationship Id="rId3" Type="http://schemas.openxmlformats.org/officeDocument/2006/relationships/image" Target="../media/image1.gif"/><Relationship Id="rId7" Type="http://schemas.openxmlformats.org/officeDocument/2006/relationships/image" Target="../media/image5.gif"/><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gif"/><Relationship Id="rId11" Type="http://schemas.openxmlformats.org/officeDocument/2006/relationships/image" Target="../media/image9.png"/><Relationship Id="rId5" Type="http://schemas.openxmlformats.org/officeDocument/2006/relationships/image" Target="../media/image3.gif"/><Relationship Id="rId10" Type="http://schemas.openxmlformats.org/officeDocument/2006/relationships/image" Target="../media/image8.png"/><Relationship Id="rId4" Type="http://schemas.openxmlformats.org/officeDocument/2006/relationships/image" Target="../media/image2.gif"/><Relationship Id="rId9" Type="http://schemas.openxmlformats.org/officeDocument/2006/relationships/image" Target="../media/image7.gif"/></Relationships>
</file>

<file path=ppt/slides/_rels/slide6.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6.gif"/><Relationship Id="rId13" Type="http://schemas.openxmlformats.org/officeDocument/2006/relationships/image" Target="../media/image11.gif"/><Relationship Id="rId3" Type="http://schemas.openxmlformats.org/officeDocument/2006/relationships/image" Target="../media/image1.gif"/><Relationship Id="rId7" Type="http://schemas.openxmlformats.org/officeDocument/2006/relationships/image" Target="../media/image5.gif"/><Relationship Id="rId12"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gif"/><Relationship Id="rId11" Type="http://schemas.openxmlformats.org/officeDocument/2006/relationships/image" Target="../media/image9.png"/><Relationship Id="rId5" Type="http://schemas.openxmlformats.org/officeDocument/2006/relationships/image" Target="../media/image3.gif"/><Relationship Id="rId10" Type="http://schemas.openxmlformats.org/officeDocument/2006/relationships/image" Target="../media/image8.png"/><Relationship Id="rId4" Type="http://schemas.openxmlformats.org/officeDocument/2006/relationships/image" Target="../media/image2.gif"/><Relationship Id="rId9" Type="http://schemas.openxmlformats.org/officeDocument/2006/relationships/image" Target="../media/image7.gif"/></Relationships>
</file>

<file path=ppt/slides/_rels/slide9.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89B032-EDDE-4A3E-8A9C-58CC43B25781}"/>
              </a:ext>
            </a:extLst>
          </p:cNvPr>
          <p:cNvSpPr>
            <a:spLocks noGrp="1"/>
          </p:cNvSpPr>
          <p:nvPr>
            <p:ph type="ctrTitle"/>
          </p:nvPr>
        </p:nvSpPr>
        <p:spPr>
          <a:xfrm>
            <a:off x="0" y="723332"/>
            <a:ext cx="12192000" cy="3766782"/>
          </a:xfrm>
        </p:spPr>
        <p:txBody>
          <a:bodyPr>
            <a:normAutofit fontScale="90000"/>
          </a:bodyPr>
          <a:lstStyle/>
          <a:p>
            <a:r>
              <a:rPr kumimoji="1" lang="en-US" altLang="ja-JP" dirty="0">
                <a:latin typeface="Arial" panose="020B0604020202020204" pitchFamily="34" charset="0"/>
                <a:cs typeface="Arial" panose="020B0604020202020204" pitchFamily="34" charset="0"/>
              </a:rPr>
              <a:t>Summary of </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Questionnaire Survey </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on Fire Protection Engineering </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and Engineers  </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 for SFPE Asia-Oceania Chapters</a:t>
            </a:r>
            <a:endParaRPr kumimoji="1" lang="ja-JP" altLang="en-US" dirty="0">
              <a:latin typeface="Arial" panose="020B0604020202020204" pitchFamily="34" charset="0"/>
              <a:cs typeface="Arial" panose="020B0604020202020204" pitchFamily="34" charset="0"/>
            </a:endParaRPr>
          </a:p>
        </p:txBody>
      </p:sp>
      <p:sp>
        <p:nvSpPr>
          <p:cNvPr id="3" name="字幕 2">
            <a:extLst>
              <a:ext uri="{FF2B5EF4-FFF2-40B4-BE49-F238E27FC236}">
                <a16:creationId xmlns:a16="http://schemas.microsoft.com/office/drawing/2014/main" id="{7CCD1DC0-A744-47F9-BA9C-C87EFF4F1DED}"/>
              </a:ext>
            </a:extLst>
          </p:cNvPr>
          <p:cNvSpPr>
            <a:spLocks noGrp="1"/>
          </p:cNvSpPr>
          <p:nvPr>
            <p:ph type="subTitle" idx="1"/>
          </p:nvPr>
        </p:nvSpPr>
        <p:spPr>
          <a:xfrm>
            <a:off x="0" y="4961107"/>
            <a:ext cx="12192000" cy="1498060"/>
          </a:xfrm>
        </p:spPr>
        <p:txBody>
          <a:bodyPr anchor="ctr" anchorCtr="0"/>
          <a:lstStyle/>
          <a:p>
            <a:r>
              <a:rPr lang="en-US" altLang="ja-JP" sz="4000" dirty="0">
                <a:latin typeface="Arial" panose="020B0604020202020204" pitchFamily="34" charset="0"/>
                <a:cs typeface="Arial" panose="020B0604020202020204" pitchFamily="34" charset="0"/>
              </a:rPr>
              <a:t>SFPE Japan Chapter</a:t>
            </a:r>
          </a:p>
          <a:p>
            <a:r>
              <a:rPr lang="en-US" altLang="ja-JP" sz="4000" dirty="0">
                <a:latin typeface="Arial" panose="020B0604020202020204" pitchFamily="34" charset="0"/>
                <a:cs typeface="Arial" panose="020B0604020202020204" pitchFamily="34" charset="0"/>
              </a:rPr>
              <a:t>October 2020</a:t>
            </a:r>
          </a:p>
        </p:txBody>
      </p:sp>
    </p:spTree>
    <p:extLst>
      <p:ext uri="{BB962C8B-B14F-4D97-AF65-F5344CB8AC3E}">
        <p14:creationId xmlns:p14="http://schemas.microsoft.com/office/powerpoint/2010/main" val="1885812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316926" y="1025066"/>
            <a:ext cx="11410617" cy="3379873"/>
          </a:xfrm>
        </p:spPr>
        <p:txBody>
          <a:bodyPr>
            <a:noAutofit/>
          </a:bodyPr>
          <a:lstStyle/>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(Question 6)</a:t>
            </a:r>
            <a:endParaRPr lang="en-US" altLang="ja-JP" dirty="0">
              <a:effectLst/>
              <a:latin typeface="Arial" panose="020B0604020202020204" pitchFamily="34" charset="0"/>
              <a:ea typeface="游明朝" panose="02020400000000000000" pitchFamily="18" charset="-128"/>
            </a:endParaRP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a:t>
            </a:r>
            <a:r>
              <a:rPr lang="en-US" altLang="ja-JP" dirty="0">
                <a:latin typeface="Arial" panose="020B0604020202020204" pitchFamily="34" charset="0"/>
                <a:ea typeface="游明朝" panose="02020400000000000000" pitchFamily="18" charset="-128"/>
              </a:rPr>
              <a:t>and</a:t>
            </a:r>
            <a:r>
              <a:rPr lang="en-US" altLang="ja-JP" dirty="0">
                <a:effectLst/>
                <a:latin typeface="Arial" panose="020B0604020202020204" pitchFamily="34" charset="0"/>
                <a:ea typeface="游明朝" panose="02020400000000000000" pitchFamily="18" charset="-128"/>
              </a:rPr>
              <a:t> when does verification in the building process occur?</a:t>
            </a:r>
            <a:endParaRPr lang="ja-JP" altLang="en-US" dirty="0">
              <a:effectLst/>
              <a:latin typeface="Arial" panose="020B0604020202020204" pitchFamily="34" charset="0"/>
              <a:ea typeface="游明朝" panose="02020400000000000000" pitchFamily="18" charset="-128"/>
            </a:endParaRPr>
          </a:p>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(Answer(s))</a:t>
            </a:r>
            <a:r>
              <a:rPr lang="en-US" altLang="ja-JP" dirty="0">
                <a:solidFill>
                  <a:srgbClr val="FF0000"/>
                </a:solidFill>
                <a:latin typeface="Arial" panose="020B0604020202020204" pitchFamily="34" charset="0"/>
                <a:ea typeface="游明朝" panose="02020400000000000000" pitchFamily="18" charset="-128"/>
              </a:rPr>
              <a:t> </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    </a:t>
            </a:r>
            <a:r>
              <a:rPr lang="en-US" altLang="ja-JP" dirty="0">
                <a:solidFill>
                  <a:srgbClr val="FF0000"/>
                </a:solidFill>
                <a:latin typeface="Arial" panose="020B0604020202020204" pitchFamily="34" charset="0"/>
                <a:ea typeface="游明朝" panose="02020400000000000000" pitchFamily="18" charset="-128"/>
              </a:rPr>
              <a:t>A. at Time of Design, and Getting Building Permission </a:t>
            </a:r>
          </a:p>
          <a:p>
            <a:pPr marL="0" indent="0">
              <a:lnSpc>
                <a:spcPts val="3600"/>
              </a:lnSpc>
              <a:spcBef>
                <a:spcPts val="1800"/>
              </a:spcBef>
              <a:buNone/>
            </a:pPr>
            <a:r>
              <a:rPr lang="en-US" altLang="ja-JP" dirty="0">
                <a:effectLst/>
                <a:latin typeface="Arial" panose="020B0604020202020204" pitchFamily="34" charset="0"/>
                <a:ea typeface="游明朝" panose="02020400000000000000" pitchFamily="18" charset="-128"/>
              </a:rPr>
              <a:t>    </a:t>
            </a:r>
            <a:r>
              <a:rPr lang="en-US" altLang="ja-JP" dirty="0">
                <a:solidFill>
                  <a:schemeClr val="accent1"/>
                </a:solidFill>
                <a:effectLst/>
                <a:latin typeface="Arial" panose="020B0604020202020204" pitchFamily="34" charset="0"/>
                <a:ea typeface="游明朝" panose="02020400000000000000" pitchFamily="18" charset="-128"/>
              </a:rPr>
              <a:t>B. at Time of Design, During Construction, At Occupancy</a:t>
            </a: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nvGraphicFramePr>
        <p:xfrm>
          <a:off x="232570" y="4488335"/>
          <a:ext cx="11726860" cy="1648863"/>
        </p:xfrm>
        <a:graphic>
          <a:graphicData uri="http://schemas.openxmlformats.org/drawingml/2006/table">
            <a:tbl>
              <a:tblPr firstRow="1" bandRow="1">
                <a:tableStyleId>{5940675A-B579-460E-94D1-54222C63F5DA}</a:tableStyleId>
              </a:tblPr>
              <a:tblGrid>
                <a:gridCol w="1035510">
                  <a:extLst>
                    <a:ext uri="{9D8B030D-6E8A-4147-A177-3AD203B41FA5}">
                      <a16:colId xmlns:a16="http://schemas.microsoft.com/office/drawing/2014/main" val="4277781899"/>
                    </a:ext>
                  </a:extLst>
                </a:gridCol>
                <a:gridCol w="1069135">
                  <a:extLst>
                    <a:ext uri="{9D8B030D-6E8A-4147-A177-3AD203B41FA5}">
                      <a16:colId xmlns:a16="http://schemas.microsoft.com/office/drawing/2014/main" val="623641494"/>
                    </a:ext>
                  </a:extLst>
                </a:gridCol>
                <a:gridCol w="1069135">
                  <a:extLst>
                    <a:ext uri="{9D8B030D-6E8A-4147-A177-3AD203B41FA5}">
                      <a16:colId xmlns:a16="http://schemas.microsoft.com/office/drawing/2014/main" val="679196978"/>
                    </a:ext>
                  </a:extLst>
                </a:gridCol>
                <a:gridCol w="1069135">
                  <a:extLst>
                    <a:ext uri="{9D8B030D-6E8A-4147-A177-3AD203B41FA5}">
                      <a16:colId xmlns:a16="http://schemas.microsoft.com/office/drawing/2014/main" val="2964782016"/>
                    </a:ext>
                  </a:extLst>
                </a:gridCol>
                <a:gridCol w="1069135">
                  <a:extLst>
                    <a:ext uri="{9D8B030D-6E8A-4147-A177-3AD203B41FA5}">
                      <a16:colId xmlns:a16="http://schemas.microsoft.com/office/drawing/2014/main" val="3872883094"/>
                    </a:ext>
                  </a:extLst>
                </a:gridCol>
                <a:gridCol w="1069135">
                  <a:extLst>
                    <a:ext uri="{9D8B030D-6E8A-4147-A177-3AD203B41FA5}">
                      <a16:colId xmlns:a16="http://schemas.microsoft.com/office/drawing/2014/main" val="4041844998"/>
                    </a:ext>
                  </a:extLst>
                </a:gridCol>
                <a:gridCol w="1069135">
                  <a:extLst>
                    <a:ext uri="{9D8B030D-6E8A-4147-A177-3AD203B41FA5}">
                      <a16:colId xmlns:a16="http://schemas.microsoft.com/office/drawing/2014/main" val="1273251618"/>
                    </a:ext>
                  </a:extLst>
                </a:gridCol>
                <a:gridCol w="1069135">
                  <a:extLst>
                    <a:ext uri="{9D8B030D-6E8A-4147-A177-3AD203B41FA5}">
                      <a16:colId xmlns:a16="http://schemas.microsoft.com/office/drawing/2014/main" val="1809439265"/>
                    </a:ext>
                  </a:extLst>
                </a:gridCol>
                <a:gridCol w="1069135">
                  <a:extLst>
                    <a:ext uri="{9D8B030D-6E8A-4147-A177-3AD203B41FA5}">
                      <a16:colId xmlns:a16="http://schemas.microsoft.com/office/drawing/2014/main" val="2013906180"/>
                    </a:ext>
                  </a:extLst>
                </a:gridCol>
                <a:gridCol w="1069135">
                  <a:extLst>
                    <a:ext uri="{9D8B030D-6E8A-4147-A177-3AD203B41FA5}">
                      <a16:colId xmlns:a16="http://schemas.microsoft.com/office/drawing/2014/main" val="1593050839"/>
                    </a:ext>
                  </a:extLst>
                </a:gridCol>
                <a:gridCol w="1069135">
                  <a:extLst>
                    <a:ext uri="{9D8B030D-6E8A-4147-A177-3AD203B41FA5}">
                      <a16:colId xmlns:a16="http://schemas.microsoft.com/office/drawing/2014/main" val="1490878677"/>
                    </a:ext>
                  </a:extLst>
                </a:gridCol>
              </a:tblGrid>
              <a:tr h="270237">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439463">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2676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r h="6302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B</a:t>
                      </a:r>
                      <a:endParaRPr kumimoji="1" lang="ja-JP" altLang="en-US" sz="2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dirty="0">
                          <a:solidFill>
                            <a:srgbClr val="FF0000"/>
                          </a:solidFill>
                          <a:latin typeface="Arial" panose="020B0604020202020204" pitchFamily="34" charset="0"/>
                          <a:cs typeface="Arial" panose="020B0604020202020204" pitchFamily="34" charset="0"/>
                        </a:rPr>
                        <a:t>A</a:t>
                      </a:r>
                      <a:endParaRPr kumimoji="1" lang="ja-JP" altLang="en-US" sz="2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6888538"/>
                  </a:ext>
                </a:extLst>
              </a:tr>
            </a:tbl>
          </a:graphicData>
        </a:graphic>
      </p:graphicFrame>
      <p:grpSp>
        <p:nvGrpSpPr>
          <p:cNvPr id="4" name="グループ化 3">
            <a:extLst>
              <a:ext uri="{FF2B5EF4-FFF2-40B4-BE49-F238E27FC236}">
                <a16:creationId xmlns:a16="http://schemas.microsoft.com/office/drawing/2014/main" id="{FD4429A7-7008-486C-A9A4-D72F970E8D21}"/>
              </a:ext>
            </a:extLst>
          </p:cNvPr>
          <p:cNvGrpSpPr/>
          <p:nvPr/>
        </p:nvGrpSpPr>
        <p:grpSpPr>
          <a:xfrm>
            <a:off x="316926" y="4880636"/>
            <a:ext cx="11556708" cy="586921"/>
            <a:chOff x="316926" y="2785136"/>
            <a:chExt cx="11556708" cy="586921"/>
          </a:xfrm>
        </p:grpSpPr>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4052" y="2800290"/>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6129" y="2800290"/>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926" y="278513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8591" y="278513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930" y="2785136"/>
              <a:ext cx="840385" cy="584291"/>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9913" y="278513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14029" y="2795528"/>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372038" y="278513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43567" y="280158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936742" y="278513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863180" y="2785136"/>
              <a:ext cx="874000" cy="585268"/>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タイトル 1">
            <a:extLst>
              <a:ext uri="{FF2B5EF4-FFF2-40B4-BE49-F238E27FC236}">
                <a16:creationId xmlns:a16="http://schemas.microsoft.com/office/drawing/2014/main" id="{151E1B29-F2B7-4F8A-9F48-1B4CB48DCE9D}"/>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a:t>
            </a:r>
            <a:r>
              <a:rPr lang="en-US" altLang="ja-JP" sz="3600" dirty="0">
                <a:solidFill>
                  <a:schemeClr val="accent1"/>
                </a:solidFill>
                <a:latin typeface="Arial" panose="020B0604020202020204" pitchFamily="34" charset="0"/>
                <a:cs typeface="Arial" panose="020B0604020202020204" pitchFamily="34" charset="0"/>
              </a:rPr>
              <a:t> results</a:t>
            </a:r>
            <a:r>
              <a:rPr lang="en-US" altLang="ja-JP" sz="3600" dirty="0">
                <a:solidFill>
                  <a:srgbClr val="0070C0"/>
                </a:solidFill>
                <a:latin typeface="Arial" panose="020B0604020202020204" pitchFamily="34" charset="0"/>
                <a:cs typeface="Arial" panose="020B0604020202020204" pitchFamily="34" charset="0"/>
              </a:rPr>
              <a:t> of survey (6)</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6" name="スライド番号プレースホルダー 5"/>
          <p:cNvSpPr>
            <a:spLocks noGrp="1"/>
          </p:cNvSpPr>
          <p:nvPr>
            <p:ph type="sldNum" sz="quarter" idx="12"/>
          </p:nvPr>
        </p:nvSpPr>
        <p:spPr/>
        <p:txBody>
          <a:bodyPr/>
          <a:lstStyle/>
          <a:p>
            <a:fld id="{8B969BFF-7B38-477E-A974-F657EEF05232}" type="slidenum">
              <a:rPr kumimoji="1" lang="ja-JP" altLang="en-US" smtClean="0"/>
              <a:pPr/>
              <a:t>10</a:t>
            </a:fld>
            <a:endParaRPr kumimoji="1" lang="ja-JP" altLang="en-US" dirty="0"/>
          </a:p>
        </p:txBody>
      </p:sp>
    </p:spTree>
    <p:extLst>
      <p:ext uri="{BB962C8B-B14F-4D97-AF65-F5344CB8AC3E}">
        <p14:creationId xmlns:p14="http://schemas.microsoft.com/office/powerpoint/2010/main" val="1837984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381000" y="1160166"/>
            <a:ext cx="10911114" cy="3573680"/>
          </a:xfrm>
        </p:spPr>
        <p:txBody>
          <a:bodyPr>
            <a:noAutofit/>
          </a:bodyPr>
          <a:lstStyle/>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(Question 7)</a:t>
            </a:r>
            <a:endParaRPr lang="en-US" altLang="ja-JP" dirty="0">
              <a:latin typeface="Arial" panose="020B0604020202020204" pitchFamily="34" charset="0"/>
              <a:ea typeface="游明朝" panose="02020400000000000000" pitchFamily="18" charset="-128"/>
            </a:endParaRP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When verifying building fire safety – are there requirements for physical tests, calculation, engineering simulation, and review, ie. testing smoke management systems?</a:t>
            </a:r>
          </a:p>
          <a:p>
            <a:pPr marL="0" indent="0">
              <a:lnSpc>
                <a:spcPts val="3600"/>
              </a:lnSpc>
              <a:spcBef>
                <a:spcPts val="1800"/>
              </a:spcBef>
              <a:buNone/>
            </a:pPr>
            <a:r>
              <a:rPr lang="en-US" altLang="ja-JP" dirty="0">
                <a:solidFill>
                  <a:srgbClr val="0070C0"/>
                </a:solidFill>
                <a:effectLst/>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All countries answered “Yes.”</a:t>
            </a:r>
            <a:endParaRPr lang="en-US" altLang="ja-JP" dirty="0">
              <a:effectLst/>
              <a:latin typeface="Arial" panose="020B0604020202020204" pitchFamily="34" charset="0"/>
              <a:ea typeface="游明朝" panose="02020400000000000000" pitchFamily="18" charset="-128"/>
            </a:endParaRP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nvGraphicFramePr>
        <p:xfrm>
          <a:off x="304800" y="5095451"/>
          <a:ext cx="11487146" cy="129749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70840">
                <a:tc>
                  <a:txBody>
                    <a:bodyPr/>
                    <a:lstStyle/>
                    <a:p>
                      <a:pPr algn="ct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bl>
          </a:graphicData>
        </a:graphic>
      </p:graphicFrame>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98" y="5450839"/>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6684" y="5450839"/>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4460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227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8831" y="5446077"/>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0890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37382" y="5446077"/>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36112" y="544607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2558" y="546252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80877" y="544607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740216" y="544607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8" name="タイトル 1">
            <a:extLst>
              <a:ext uri="{FF2B5EF4-FFF2-40B4-BE49-F238E27FC236}">
                <a16:creationId xmlns:a16="http://schemas.microsoft.com/office/drawing/2014/main" id="{039F903D-72D5-4ABB-81D6-130095F8FBED}"/>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(7)</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11</a:t>
            </a:fld>
            <a:endParaRPr kumimoji="1" lang="ja-JP" altLang="en-US" dirty="0"/>
          </a:p>
        </p:txBody>
      </p:sp>
    </p:spTree>
    <p:extLst>
      <p:ext uri="{BB962C8B-B14F-4D97-AF65-F5344CB8AC3E}">
        <p14:creationId xmlns:p14="http://schemas.microsoft.com/office/powerpoint/2010/main" val="2539551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24636" y="1546192"/>
            <a:ext cx="11047473" cy="3028132"/>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8)</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Is</a:t>
            </a:r>
            <a:r>
              <a:rPr lang="en-US" altLang="ja-JP" dirty="0">
                <a:effectLst/>
                <a:latin typeface="Arial" panose="020B0604020202020204" pitchFamily="34" charset="0"/>
                <a:ea typeface="游明朝" panose="02020400000000000000" pitchFamily="18" charset="-128"/>
              </a:rPr>
              <a:t> the insurance industry involved in the building design process? </a:t>
            </a:r>
            <a:endParaRPr lang="ja-JP" altLang="en-US" dirty="0">
              <a:effectLst/>
              <a:latin typeface="Arial" panose="020B0604020202020204" pitchFamily="34" charset="0"/>
              <a:ea typeface="游明朝" panose="02020400000000000000" pitchFamily="18" charset="-128"/>
            </a:endParaRPr>
          </a:p>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Five countries says “Yes” and </a:t>
            </a:r>
            <a:r>
              <a:rPr lang="en-US" altLang="ja-JP" dirty="0">
                <a:latin typeface="Arial" panose="020B0604020202020204" pitchFamily="34" charset="0"/>
                <a:ea typeface="游明朝" panose="02020400000000000000" pitchFamily="18" charset="-128"/>
              </a:rPr>
              <a:t>six countries says “No.” </a:t>
            </a:r>
            <a:endParaRPr lang="en-US" altLang="ja-JP" dirty="0">
              <a:effectLst/>
              <a:latin typeface="Arial" panose="020B0604020202020204" pitchFamily="34" charset="0"/>
              <a:ea typeface="游明朝" panose="02020400000000000000" pitchFamily="18" charset="-128"/>
            </a:endParaRP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nvGraphicFramePr>
        <p:xfrm>
          <a:off x="304800" y="5095451"/>
          <a:ext cx="11487146" cy="129749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70840">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bl>
          </a:graphicData>
        </a:graphic>
      </p:graphicFrame>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98" y="5450839"/>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6684" y="5450839"/>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4460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227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8831" y="5446077"/>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0890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37382" y="5446077"/>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36112" y="544607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2558" y="546252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80877" y="544607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740216" y="544607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8" name="タイトル 1">
            <a:extLst>
              <a:ext uri="{FF2B5EF4-FFF2-40B4-BE49-F238E27FC236}">
                <a16:creationId xmlns:a16="http://schemas.microsoft.com/office/drawing/2014/main" id="{8A5C0634-532B-4002-BDF8-D6DA20517108}"/>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results of survey (8)</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12</a:t>
            </a:fld>
            <a:endParaRPr kumimoji="1" lang="ja-JP" altLang="en-US" dirty="0"/>
          </a:p>
        </p:txBody>
      </p:sp>
    </p:spTree>
    <p:extLst>
      <p:ext uri="{BB962C8B-B14F-4D97-AF65-F5344CB8AC3E}">
        <p14:creationId xmlns:p14="http://schemas.microsoft.com/office/powerpoint/2010/main" val="99517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635000" y="1538062"/>
            <a:ext cx="10831286" cy="387576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9)</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What are Fire Protection Engineers (FPEs) at your chapter facing: challenges, problems, issues, or concerns; whether big or small, long-term/short-term, at local, national, regional, and global levels?</a:t>
            </a:r>
          </a:p>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Different countries have their own unique problems. Therefore, the Answer(s)s are shown in the following country by country.</a:t>
            </a:r>
          </a:p>
        </p:txBody>
      </p:sp>
      <p:sp>
        <p:nvSpPr>
          <p:cNvPr id="6" name="タイトル 1">
            <a:extLst>
              <a:ext uri="{FF2B5EF4-FFF2-40B4-BE49-F238E27FC236}">
                <a16:creationId xmlns:a16="http://schemas.microsoft.com/office/drawing/2014/main" id="{0EBAD3CA-0395-407A-BB07-F7D5D958309C}"/>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(9)</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13</a:t>
            </a:fld>
            <a:endParaRPr kumimoji="1" lang="ja-JP" altLang="en-US" dirty="0"/>
          </a:p>
        </p:txBody>
      </p:sp>
    </p:spTree>
    <p:extLst>
      <p:ext uri="{BB962C8B-B14F-4D97-AF65-F5344CB8AC3E}">
        <p14:creationId xmlns:p14="http://schemas.microsoft.com/office/powerpoint/2010/main" val="2685497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0678" y="1017318"/>
            <a:ext cx="10849493" cy="252743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9)</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What are you Fire Protection Engineers (FPEs) at your Chapter facing: challenges, problems, issues, or concerns; whether big or small, long-term/short-term, at local, national, regional, and global levels?</a:t>
            </a:r>
          </a:p>
        </p:txBody>
      </p:sp>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112" y="40744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112" y="4993051"/>
            <a:ext cx="879501" cy="58526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D329526E-14B1-47A0-8EB7-33FC33B18EDC}"/>
              </a:ext>
            </a:extLst>
          </p:cNvPr>
          <p:cNvSpPr txBox="1"/>
          <p:nvPr/>
        </p:nvSpPr>
        <p:spPr>
          <a:xfrm>
            <a:off x="147057" y="374116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CHINA</a:t>
            </a:r>
            <a:endParaRPr kumimoji="1" lang="ja-JP" altLang="en-US" sz="1800" dirty="0">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748721BA-53C9-4F4F-B69B-5FC5CDA2B9C9}"/>
              </a:ext>
            </a:extLst>
          </p:cNvPr>
          <p:cNvSpPr txBox="1"/>
          <p:nvPr/>
        </p:nvSpPr>
        <p:spPr>
          <a:xfrm>
            <a:off x="147056" y="462371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HONG KONG</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2150105" y="3912518"/>
            <a:ext cx="9403266" cy="16658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SFPE membership are not legally recognized by the government in China, Hong Kong, and Macau.</a:t>
            </a:r>
          </a:p>
        </p:txBody>
      </p:sp>
      <p:pic>
        <p:nvPicPr>
          <p:cNvPr id="6" name="Picture 20" descr="マカオの旗 - Wikipedia">
            <a:extLst>
              <a:ext uri="{FF2B5EF4-FFF2-40B4-BE49-F238E27FC236}">
                <a16:creationId xmlns:a16="http://schemas.microsoft.com/office/drawing/2014/main" id="{31CF0537-0BD0-4F5C-B965-4C82668401B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2112" y="5947651"/>
            <a:ext cx="840384" cy="559179"/>
          </a:xfrm>
          <a:prstGeom prst="rect">
            <a:avLst/>
          </a:prstGeom>
          <a:noFill/>
          <a:extLst>
            <a:ext uri="{909E8E84-426E-40DD-AFC4-6F175D3DCCD1}">
              <a14:hiddenFill xmlns:a14="http://schemas.microsoft.com/office/drawing/2010/main">
                <a:solidFill>
                  <a:srgbClr val="FFFFFF"/>
                </a:solidFill>
              </a14:hiddenFill>
            </a:ext>
          </a:extLst>
        </p:spPr>
      </p:pic>
      <p:sp>
        <p:nvSpPr>
          <p:cNvPr id="21" name="テキスト ボックス 20">
            <a:extLst>
              <a:ext uri="{FF2B5EF4-FFF2-40B4-BE49-F238E27FC236}">
                <a16:creationId xmlns:a16="http://schemas.microsoft.com/office/drawing/2014/main" id="{87DF5658-F143-46E6-A81A-ACF5190FEA55}"/>
              </a:ext>
            </a:extLst>
          </p:cNvPr>
          <p:cNvSpPr txBox="1"/>
          <p:nvPr/>
        </p:nvSpPr>
        <p:spPr>
          <a:xfrm>
            <a:off x="210555" y="5607776"/>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MACAU</a:t>
            </a:r>
            <a:endParaRPr kumimoji="1" lang="ja-JP" altLang="en-US" sz="1800" dirty="0">
              <a:latin typeface="Arial" panose="020B0604020202020204" pitchFamily="34" charset="0"/>
              <a:cs typeface="Arial" panose="020B0604020202020204" pitchFamily="34" charset="0"/>
            </a:endParaRPr>
          </a:p>
        </p:txBody>
      </p:sp>
      <p:sp>
        <p:nvSpPr>
          <p:cNvPr id="13" name="タイトル 1">
            <a:extLst>
              <a:ext uri="{FF2B5EF4-FFF2-40B4-BE49-F238E27FC236}">
                <a16:creationId xmlns:a16="http://schemas.microsoft.com/office/drawing/2014/main" id="{F17AE5CB-7014-4FAD-A1AC-ED4E40D76A67}"/>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(9)</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14</a:t>
            </a:fld>
            <a:endParaRPr kumimoji="1" lang="ja-JP" altLang="en-US" dirty="0"/>
          </a:p>
        </p:txBody>
      </p:sp>
    </p:spTree>
    <p:extLst>
      <p:ext uri="{BB962C8B-B14F-4D97-AF65-F5344CB8AC3E}">
        <p14:creationId xmlns:p14="http://schemas.microsoft.com/office/powerpoint/2010/main" val="120930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329526E-14B1-47A0-8EB7-33FC33B18EDC}"/>
              </a:ext>
            </a:extLst>
          </p:cNvPr>
          <p:cNvSpPr txBox="1"/>
          <p:nvPr/>
        </p:nvSpPr>
        <p:spPr>
          <a:xfrm>
            <a:off x="219793" y="379740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INDIA</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1774654" y="3245071"/>
            <a:ext cx="10057990" cy="32267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spc="-100" dirty="0">
                <a:latin typeface="Arial" panose="020B0604020202020204" pitchFamily="34" charset="0"/>
                <a:ea typeface="游明朝" panose="02020400000000000000" pitchFamily="18" charset="-128"/>
              </a:rPr>
              <a:t>The conscious of fire safety is very weak and fire protection still considered as costs for most investors/building owners in India.</a:t>
            </a:r>
          </a:p>
        </p:txBody>
      </p:sp>
      <p:sp>
        <p:nvSpPr>
          <p:cNvPr id="13" name="テキスト ボックス 12">
            <a:extLst>
              <a:ext uri="{FF2B5EF4-FFF2-40B4-BE49-F238E27FC236}">
                <a16:creationId xmlns:a16="http://schemas.microsoft.com/office/drawing/2014/main" id="{52F2BB8F-6F7C-41C8-91C0-46097E153A69}"/>
              </a:ext>
            </a:extLst>
          </p:cNvPr>
          <p:cNvSpPr txBox="1"/>
          <p:nvPr/>
        </p:nvSpPr>
        <p:spPr>
          <a:xfrm>
            <a:off x="219793" y="519569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INDNESIA</a:t>
            </a:r>
            <a:endParaRPr kumimoji="1" lang="ja-JP" altLang="en-US" sz="1800" dirty="0">
              <a:latin typeface="Arial" panose="020B0604020202020204" pitchFamily="34" charset="0"/>
              <a:cs typeface="Arial" panose="020B0604020202020204" pitchFamily="34" charset="0"/>
            </a:endParaRPr>
          </a:p>
        </p:txBody>
      </p:sp>
      <p:pic>
        <p:nvPicPr>
          <p:cNvPr id="15" name="Picture 12" descr="インドネシアの国旗">
            <a:extLst>
              <a:ext uri="{FF2B5EF4-FFF2-40B4-BE49-F238E27FC236}">
                <a16:creationId xmlns:a16="http://schemas.microsoft.com/office/drawing/2014/main" id="{ECC612A7-9A59-49AB-9CDD-E811FA297F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918" y="5654266"/>
            <a:ext cx="840385" cy="562758"/>
          </a:xfrm>
          <a:prstGeom prst="rect">
            <a:avLst/>
          </a:prstGeom>
          <a:noFill/>
          <a:extLst>
            <a:ext uri="{909E8E84-426E-40DD-AFC4-6F175D3DCCD1}">
              <a14:hiddenFill xmlns:a14="http://schemas.microsoft.com/office/drawing/2010/main">
                <a:solidFill>
                  <a:srgbClr val="FFFFFF"/>
                </a:solidFill>
              </a14:hiddenFill>
            </a:ext>
          </a:extLst>
        </p:spPr>
      </p:pic>
      <p:sp>
        <p:nvSpPr>
          <p:cNvPr id="16" name="コンテンツ プレースホルダー 2">
            <a:extLst>
              <a:ext uri="{FF2B5EF4-FFF2-40B4-BE49-F238E27FC236}">
                <a16:creationId xmlns:a16="http://schemas.microsoft.com/office/drawing/2014/main" id="{5666D103-090D-4A3F-8ADF-00FE0FDBBECC}"/>
              </a:ext>
            </a:extLst>
          </p:cNvPr>
          <p:cNvSpPr txBox="1">
            <a:spLocks/>
          </p:cNvSpPr>
          <p:nvPr/>
        </p:nvSpPr>
        <p:spPr>
          <a:xfrm>
            <a:off x="1792860" y="5227299"/>
            <a:ext cx="9836237" cy="10364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The total lack and appreciation of fire safety issues and the low level of fire safety knowledge in the country in Indonesia.</a:t>
            </a:r>
          </a:p>
        </p:txBody>
      </p:sp>
      <p:pic>
        <p:nvPicPr>
          <p:cNvPr id="6" name="Picture 10" descr="インドの国旗">
            <a:extLst>
              <a:ext uri="{FF2B5EF4-FFF2-40B4-BE49-F238E27FC236}">
                <a16:creationId xmlns:a16="http://schemas.microsoft.com/office/drawing/2014/main" id="{E0ADE229-CFC8-49CC-9CC9-6F5A2A00A6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319" y="4273180"/>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2" name="タイトル 1">
            <a:extLst>
              <a:ext uri="{FF2B5EF4-FFF2-40B4-BE49-F238E27FC236}">
                <a16:creationId xmlns:a16="http://schemas.microsoft.com/office/drawing/2014/main" id="{A24FC721-F0AD-45AE-A4CE-76F45D186AA7}"/>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(9)</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11"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0678" y="1017318"/>
            <a:ext cx="10849493" cy="252743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9)</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What are you Fire Protection Engineers (FPEs) at your Chapter facing: challenges, problems, issues, or concerns; whether big or small, long-term/short-term, at local, national, regional, and global levels?</a:t>
            </a:r>
          </a:p>
        </p:txBody>
      </p:sp>
      <p:sp>
        <p:nvSpPr>
          <p:cNvPr id="9" name="スライド番号プレースホルダー 8"/>
          <p:cNvSpPr>
            <a:spLocks noGrp="1"/>
          </p:cNvSpPr>
          <p:nvPr>
            <p:ph type="sldNum" sz="quarter" idx="12"/>
          </p:nvPr>
        </p:nvSpPr>
        <p:spPr/>
        <p:txBody>
          <a:bodyPr/>
          <a:lstStyle/>
          <a:p>
            <a:fld id="{8B969BFF-7B38-477E-A974-F657EEF05232}" type="slidenum">
              <a:rPr kumimoji="1" lang="ja-JP" altLang="en-US" smtClean="0"/>
              <a:pPr/>
              <a:t>15</a:t>
            </a:fld>
            <a:endParaRPr kumimoji="1" lang="ja-JP" altLang="en-US" dirty="0"/>
          </a:p>
        </p:txBody>
      </p:sp>
    </p:spTree>
    <p:extLst>
      <p:ext uri="{BB962C8B-B14F-4D97-AF65-F5344CB8AC3E}">
        <p14:creationId xmlns:p14="http://schemas.microsoft.com/office/powerpoint/2010/main" val="1698110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628970" y="1098224"/>
            <a:ext cx="10959774" cy="240924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9)</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What are you Fire Protection Engineers (FPEs) at your Chapter facing: challenges, problems, issues, or concerns; whether big or small, long-term/short-term, at local, national, regional, and global levels?</a:t>
            </a:r>
          </a:p>
        </p:txBody>
      </p:sp>
      <p:sp>
        <p:nvSpPr>
          <p:cNvPr id="4" name="テキスト ボックス 3">
            <a:extLst>
              <a:ext uri="{FF2B5EF4-FFF2-40B4-BE49-F238E27FC236}">
                <a16:creationId xmlns:a16="http://schemas.microsoft.com/office/drawing/2014/main" id="{D329526E-14B1-47A0-8EB7-33FC33B18EDC}"/>
              </a:ext>
            </a:extLst>
          </p:cNvPr>
          <p:cNvSpPr txBox="1"/>
          <p:nvPr/>
        </p:nvSpPr>
        <p:spPr>
          <a:xfrm>
            <a:off x="206717" y="380260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JAPAN</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1910826" y="3793161"/>
            <a:ext cx="10034431" cy="25931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Currently, in Vietnam and Japan, regulations and standards have provisions that are no longer appropriate to the actual situation, but have been slowly reviewed, amended and supplemented. </a:t>
            </a:r>
          </a:p>
        </p:txBody>
      </p:sp>
      <p:sp>
        <p:nvSpPr>
          <p:cNvPr id="13" name="テキスト ボックス 12">
            <a:extLst>
              <a:ext uri="{FF2B5EF4-FFF2-40B4-BE49-F238E27FC236}">
                <a16:creationId xmlns:a16="http://schemas.microsoft.com/office/drawing/2014/main" id="{52F2BB8F-6F7C-41C8-91C0-46097E153A69}"/>
              </a:ext>
            </a:extLst>
          </p:cNvPr>
          <p:cNvSpPr txBox="1"/>
          <p:nvPr/>
        </p:nvSpPr>
        <p:spPr>
          <a:xfrm>
            <a:off x="219793" y="509178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VIETNAM</a:t>
            </a:r>
            <a:endParaRPr kumimoji="1" lang="ja-JP" altLang="en-US" sz="1800" dirty="0">
              <a:latin typeface="Arial" panose="020B0604020202020204" pitchFamily="34" charset="0"/>
              <a:cs typeface="Arial" panose="020B0604020202020204" pitchFamily="34" charset="0"/>
            </a:endParaRPr>
          </a:p>
        </p:txBody>
      </p:sp>
      <p:pic>
        <p:nvPicPr>
          <p:cNvPr id="6" name="Picture 4" descr="日本の国旗">
            <a:extLst>
              <a:ext uri="{FF2B5EF4-FFF2-40B4-BE49-F238E27FC236}">
                <a16:creationId xmlns:a16="http://schemas.microsoft.com/office/drawing/2014/main" id="{D01F662D-A3CB-43A9-B4CF-E0246124FD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55" y="4266841"/>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6" descr="ベトナムの国旗">
            <a:extLst>
              <a:ext uri="{FF2B5EF4-FFF2-40B4-BE49-F238E27FC236}">
                <a16:creationId xmlns:a16="http://schemas.microsoft.com/office/drawing/2014/main" id="{B7C45630-BEA9-4773-8F65-EA2738C226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970" y="5534279"/>
            <a:ext cx="859605" cy="575628"/>
          </a:xfrm>
          <a:prstGeom prst="rect">
            <a:avLst/>
          </a:prstGeom>
          <a:noFill/>
          <a:extLst>
            <a:ext uri="{909E8E84-426E-40DD-AFC4-6F175D3DCCD1}">
              <a14:hiddenFill xmlns:a14="http://schemas.microsoft.com/office/drawing/2010/main">
                <a:solidFill>
                  <a:srgbClr val="FFFFFF"/>
                </a:solidFill>
              </a14:hiddenFill>
            </a:ext>
          </a:extLst>
        </p:spPr>
      </p:pic>
      <p:sp>
        <p:nvSpPr>
          <p:cNvPr id="11" name="タイトル 1">
            <a:extLst>
              <a:ext uri="{FF2B5EF4-FFF2-40B4-BE49-F238E27FC236}">
                <a16:creationId xmlns:a16="http://schemas.microsoft.com/office/drawing/2014/main" id="{23B3A3D2-A149-43A0-89C2-E8A470850AC4}"/>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(9)</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16</a:t>
            </a:fld>
            <a:endParaRPr kumimoji="1" lang="ja-JP" altLang="en-US" dirty="0"/>
          </a:p>
        </p:txBody>
      </p:sp>
    </p:spTree>
    <p:extLst>
      <p:ext uri="{BB962C8B-B14F-4D97-AF65-F5344CB8AC3E}">
        <p14:creationId xmlns:p14="http://schemas.microsoft.com/office/powerpoint/2010/main" val="3516070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0678" y="1025066"/>
            <a:ext cx="11125265" cy="2690591"/>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9)</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What are Fire Protection Engineers (FPEs) at your Chapter facing: challenges, problems, issues, or concerns; whether big or small, long-term/short-term, at local, national, regional, and global levels?</a:t>
            </a:r>
          </a:p>
        </p:txBody>
      </p:sp>
      <p:sp>
        <p:nvSpPr>
          <p:cNvPr id="4" name="テキスト ボックス 3">
            <a:extLst>
              <a:ext uri="{FF2B5EF4-FFF2-40B4-BE49-F238E27FC236}">
                <a16:creationId xmlns:a16="http://schemas.microsoft.com/office/drawing/2014/main" id="{D329526E-14B1-47A0-8EB7-33FC33B18EDC}"/>
              </a:ext>
            </a:extLst>
          </p:cNvPr>
          <p:cNvSpPr txBox="1"/>
          <p:nvPr/>
        </p:nvSpPr>
        <p:spPr>
          <a:xfrm>
            <a:off x="206717" y="4377106"/>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NEW ZEELAND</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2467990" y="3715657"/>
            <a:ext cx="9364653" cy="26561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In New Zealand, there are;</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Inconsistent approach to peer review,</a:t>
            </a:r>
            <a:br>
              <a:rPr lang="en-US" altLang="ja-JP" dirty="0">
                <a:latin typeface="Arial" panose="020B0604020202020204" pitchFamily="34" charset="0"/>
                <a:ea typeface="游明朝" panose="02020400000000000000" pitchFamily="18" charset="-128"/>
              </a:rPr>
            </a:br>
            <a:r>
              <a:rPr lang="en-US" altLang="ja-JP" dirty="0">
                <a:latin typeface="Arial" panose="020B0604020202020204" pitchFamily="34" charset="0"/>
                <a:ea typeface="游明朝" panose="02020400000000000000" pitchFamily="18" charset="-128"/>
              </a:rPr>
              <a:t>Poor quality of FPEs in some sectors, and </a:t>
            </a:r>
            <a:br>
              <a:rPr lang="en-US" altLang="ja-JP" dirty="0">
                <a:latin typeface="Arial" panose="020B0604020202020204" pitchFamily="34" charset="0"/>
                <a:ea typeface="游明朝" panose="02020400000000000000" pitchFamily="18" charset="-128"/>
              </a:rPr>
            </a:br>
            <a:r>
              <a:rPr lang="en-US" altLang="ja-JP" dirty="0">
                <a:latin typeface="Arial" panose="020B0604020202020204" pitchFamily="34" charset="0"/>
                <a:ea typeface="游明朝" panose="02020400000000000000" pitchFamily="18" charset="-128"/>
              </a:rPr>
              <a:t>Inconsistent regulatory review. </a:t>
            </a:r>
          </a:p>
        </p:txBody>
      </p:sp>
      <p:pic>
        <p:nvPicPr>
          <p:cNvPr id="5" name="Picture 8" descr="ニュージーランドの国旗">
            <a:extLst>
              <a:ext uri="{FF2B5EF4-FFF2-40B4-BE49-F238E27FC236}">
                <a16:creationId xmlns:a16="http://schemas.microsoft.com/office/drawing/2014/main" id="{D226F1D1-1E0E-402D-9870-CB00A36E6B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14" y="4841664"/>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BFA7AA0A-CB36-4AE3-9297-9325D67D2688}"/>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(9)</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6" name="スライド番号プレースホルダー 5"/>
          <p:cNvSpPr>
            <a:spLocks noGrp="1"/>
          </p:cNvSpPr>
          <p:nvPr>
            <p:ph type="sldNum" sz="quarter" idx="12"/>
          </p:nvPr>
        </p:nvSpPr>
        <p:spPr/>
        <p:txBody>
          <a:bodyPr/>
          <a:lstStyle/>
          <a:p>
            <a:fld id="{8B969BFF-7B38-477E-A974-F657EEF05232}" type="slidenum">
              <a:rPr kumimoji="1" lang="ja-JP" altLang="en-US" smtClean="0"/>
              <a:pPr/>
              <a:t>17</a:t>
            </a:fld>
            <a:endParaRPr kumimoji="1" lang="ja-JP" altLang="en-US" dirty="0"/>
          </a:p>
        </p:txBody>
      </p:sp>
    </p:spTree>
    <p:extLst>
      <p:ext uri="{BB962C8B-B14F-4D97-AF65-F5344CB8AC3E}">
        <p14:creationId xmlns:p14="http://schemas.microsoft.com/office/powerpoint/2010/main" val="4269177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0678" y="840400"/>
            <a:ext cx="10834979" cy="2425314"/>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9)</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What are you Fire Protection Engineers (FPEs) at your Chapter facing: challenges, problems, issues, or concerns; whether big or small, long-term/short-term, at local, national, regional, and global levels?</a:t>
            </a:r>
          </a:p>
        </p:txBody>
      </p:sp>
      <p:sp>
        <p:nvSpPr>
          <p:cNvPr id="4" name="テキスト ボックス 3">
            <a:extLst>
              <a:ext uri="{FF2B5EF4-FFF2-40B4-BE49-F238E27FC236}">
                <a16:creationId xmlns:a16="http://schemas.microsoft.com/office/drawing/2014/main" id="{D329526E-14B1-47A0-8EB7-33FC33B18EDC}"/>
              </a:ext>
            </a:extLst>
          </p:cNvPr>
          <p:cNvSpPr txBox="1"/>
          <p:nvPr/>
        </p:nvSpPr>
        <p:spPr>
          <a:xfrm>
            <a:off x="206717" y="4377106"/>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TAIWAN</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1999381" y="3008954"/>
            <a:ext cx="9833263" cy="34749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AHJs only focus on reviewing compliance to regulations and specifications, and ignore the needs and objectives of stakeholder objectives in the design stage in Taiwan.</a:t>
            </a:r>
          </a:p>
          <a:p>
            <a:pPr marL="0" indent="0">
              <a:lnSpc>
                <a:spcPts val="3600"/>
              </a:lnSpc>
              <a:spcBef>
                <a:spcPts val="18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In Taiwan's building fire protection performance design, even if ASET and RSET are checked in engineering, it still cannot meet the performance requirements of the total fire safety. </a:t>
            </a:r>
          </a:p>
        </p:txBody>
      </p:sp>
      <p:pic>
        <p:nvPicPr>
          <p:cNvPr id="6" name="Picture 22" descr="台湾（中華民国）の旗 | 世界の国旗 | 世界の国旗">
            <a:extLst>
              <a:ext uri="{FF2B5EF4-FFF2-40B4-BE49-F238E27FC236}">
                <a16:creationId xmlns:a16="http://schemas.microsoft.com/office/drawing/2014/main" id="{4B09FA1D-2436-4C8B-94A2-9E868785A93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6621" y="4881335"/>
            <a:ext cx="874000" cy="586920"/>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B9C3A8E0-F79D-41E5-AFF2-DF91F7922498}"/>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(9)</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18</a:t>
            </a:fld>
            <a:endParaRPr kumimoji="1" lang="ja-JP" altLang="en-US" dirty="0"/>
          </a:p>
        </p:txBody>
      </p:sp>
    </p:spTree>
    <p:extLst>
      <p:ext uri="{BB962C8B-B14F-4D97-AF65-F5344CB8AC3E}">
        <p14:creationId xmlns:p14="http://schemas.microsoft.com/office/powerpoint/2010/main" val="3418724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665842" y="1346079"/>
            <a:ext cx="10902043" cy="432900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10)</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do FPEs at your Chapter work together?</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Meetings, workshops, site tours, etc.?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activities/events work well?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about things not working well?</a:t>
            </a:r>
          </a:p>
          <a:p>
            <a:pPr marL="0" indent="0">
              <a:lnSpc>
                <a:spcPts val="3600"/>
              </a:lnSpc>
              <a:spcBef>
                <a:spcPts val="1800"/>
              </a:spcBef>
              <a:buNone/>
            </a:pPr>
            <a:r>
              <a:rPr lang="en-US" altLang="ja-JP" dirty="0">
                <a:solidFill>
                  <a:srgbClr val="0070C0"/>
                </a:solidFill>
                <a:effectLst/>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Generally saying, these </a:t>
            </a:r>
            <a:r>
              <a:rPr lang="en-US" altLang="ja-JP" dirty="0">
                <a:latin typeface="Arial" panose="020B0604020202020204" pitchFamily="34" charset="0"/>
                <a:ea typeface="游明朝" panose="02020400000000000000" pitchFamily="18" charset="-128"/>
              </a:rPr>
              <a:t>activities/events are not so </a:t>
            </a:r>
            <a:r>
              <a:rPr lang="en-US" altLang="ja-JP" dirty="0">
                <a:effectLst/>
                <a:latin typeface="Arial" panose="020B0604020202020204" pitchFamily="34" charset="0"/>
                <a:ea typeface="游明朝" panose="02020400000000000000" pitchFamily="18" charset="-128"/>
              </a:rPr>
              <a:t>active except some countries like Japan, Taiwan and New Zeeland.</a:t>
            </a:r>
          </a:p>
        </p:txBody>
      </p:sp>
      <p:sp>
        <p:nvSpPr>
          <p:cNvPr id="6" name="タイトル 1">
            <a:extLst>
              <a:ext uri="{FF2B5EF4-FFF2-40B4-BE49-F238E27FC236}">
                <a16:creationId xmlns:a16="http://schemas.microsoft.com/office/drawing/2014/main" id="{88ACD415-1B94-4488-B6DF-7E48DCEA57FA}"/>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(10)</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19</a:t>
            </a:fld>
            <a:endParaRPr kumimoji="1" lang="ja-JP" altLang="en-US" dirty="0"/>
          </a:p>
        </p:txBody>
      </p:sp>
    </p:spTree>
    <p:extLst>
      <p:ext uri="{BB962C8B-B14F-4D97-AF65-F5344CB8AC3E}">
        <p14:creationId xmlns:p14="http://schemas.microsoft.com/office/powerpoint/2010/main" val="387328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4A851F-067D-4CCE-9F66-865FAFF4074F}"/>
              </a:ext>
            </a:extLst>
          </p:cNvPr>
          <p:cNvSpPr>
            <a:spLocks noGrp="1"/>
          </p:cNvSpPr>
          <p:nvPr>
            <p:ph type="title"/>
          </p:nvPr>
        </p:nvSpPr>
        <p:spPr/>
        <p:txBody>
          <a:bodyPr/>
          <a:lstStyle/>
          <a:p>
            <a:pPr algn="ctr"/>
            <a:r>
              <a:rPr kumimoji="1" lang="en-US" altLang="ja-JP" dirty="0">
                <a:latin typeface="Arial" panose="020B0604020202020204" pitchFamily="34" charset="0"/>
                <a:cs typeface="Arial" panose="020B0604020202020204" pitchFamily="34" charset="0"/>
              </a:rPr>
              <a:t>Objectives of the questionnaire survey</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18160" y="1690688"/>
            <a:ext cx="10835640" cy="4527232"/>
          </a:xfrm>
        </p:spPr>
        <p:txBody>
          <a:bodyPr>
            <a:normAutofit/>
          </a:bodyPr>
          <a:lstStyle/>
          <a:p>
            <a:r>
              <a:rPr lang="en-US" altLang="ja-JP" dirty="0">
                <a:effectLst/>
                <a:latin typeface="Arial" panose="020B0604020202020204" pitchFamily="34" charset="0"/>
                <a:ea typeface="游明朝" panose="02020400000000000000" pitchFamily="18" charset="-128"/>
              </a:rPr>
              <a:t>Until a few years ago since 2006, SFPE chapters in Asia and Oceania region have been holding exchange meetings roughly once a year to exchange a situation of each chapter.</a:t>
            </a:r>
          </a:p>
          <a:p>
            <a:r>
              <a:rPr lang="en-US" altLang="ja-JP" dirty="0">
                <a:effectLst/>
                <a:latin typeface="Arial" panose="020B0604020202020204" pitchFamily="34" charset="0"/>
                <a:ea typeface="游明朝" panose="02020400000000000000" pitchFamily="18" charset="-128"/>
              </a:rPr>
              <a:t>However, </a:t>
            </a:r>
            <a:r>
              <a:rPr lang="en-US" altLang="ja-JP" dirty="0">
                <a:latin typeface="Arial" panose="020B0604020202020204" pitchFamily="34" charset="0"/>
                <a:ea typeface="游明朝" panose="02020400000000000000" pitchFamily="18" charset="-128"/>
              </a:rPr>
              <a:t>since</a:t>
            </a:r>
            <a:r>
              <a:rPr lang="en-US" altLang="ja-JP" dirty="0">
                <a:effectLst/>
                <a:latin typeface="Arial" panose="020B0604020202020204" pitchFamily="34" charset="0"/>
                <a:ea typeface="游明朝" panose="02020400000000000000" pitchFamily="18" charset="-128"/>
              </a:rPr>
              <a:t> </a:t>
            </a:r>
            <a:r>
              <a:rPr lang="en-US" altLang="ja-JP" dirty="0">
                <a:latin typeface="Arial" panose="020B0604020202020204" pitchFamily="34" charset="0"/>
                <a:ea typeface="游明朝" panose="02020400000000000000" pitchFamily="18" charset="-128"/>
              </a:rPr>
              <a:t>this meeting</a:t>
            </a:r>
            <a:r>
              <a:rPr lang="en-US" altLang="ja-JP" dirty="0">
                <a:effectLst/>
                <a:latin typeface="Arial" panose="020B0604020202020204" pitchFamily="34" charset="0"/>
                <a:ea typeface="游明朝" panose="02020400000000000000" pitchFamily="18" charset="-128"/>
              </a:rPr>
              <a:t> was suspended for recent few years, it became difficult to share the latest situations</a:t>
            </a:r>
            <a:r>
              <a:rPr lang="en-US" altLang="ja-JP" dirty="0">
                <a:latin typeface="Arial" panose="020B0604020202020204" pitchFamily="34" charset="0"/>
                <a:ea typeface="游明朝" panose="02020400000000000000" pitchFamily="18" charset="-128"/>
              </a:rPr>
              <a:t> each other. </a:t>
            </a:r>
          </a:p>
          <a:p>
            <a:r>
              <a:rPr lang="en-US" altLang="ja-JP" dirty="0">
                <a:effectLst/>
                <a:latin typeface="Arial" panose="020B0604020202020204" pitchFamily="34" charset="0"/>
                <a:ea typeface="游明朝" panose="02020400000000000000" pitchFamily="18" charset="-128"/>
              </a:rPr>
              <a:t>Therefore, we Japan chapter discussed with SPFE headquarters and concluded </a:t>
            </a:r>
            <a:r>
              <a:rPr lang="en-US" altLang="ja-JP" dirty="0">
                <a:effectLst/>
                <a:latin typeface="Arial" panose="020B0604020202020204" pitchFamily="34" charset="0"/>
                <a:ea typeface="游明朝" panose="02020400000000000000" pitchFamily="18" charset="-128"/>
                <a:cs typeface="Arial" panose="020B0604020202020204" pitchFamily="34" charset="0"/>
              </a:rPr>
              <a:t>that it would be helpful to conduct a questionnaire survey to know about the situation of each chapter.</a:t>
            </a:r>
          </a:p>
          <a:p>
            <a:r>
              <a:rPr kumimoji="1" lang="en-US" altLang="ja-JP" dirty="0">
                <a:latin typeface="Arial" panose="020B0604020202020204" pitchFamily="34" charset="0"/>
                <a:cs typeface="Arial" panose="020B0604020202020204" pitchFamily="34" charset="0"/>
              </a:rPr>
              <a:t>Based on the results of this questionnaire, we would like to think over the strategy to enhance the activity of this region.</a:t>
            </a:r>
            <a:endParaRPr kumimoji="1" lang="ja-JP" altLang="en-US" dirty="0">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2</a:t>
            </a:fld>
            <a:endParaRPr kumimoji="1" lang="ja-JP" altLang="en-US" dirty="0"/>
          </a:p>
        </p:txBody>
      </p:sp>
    </p:spTree>
    <p:extLst>
      <p:ext uri="{BB962C8B-B14F-4D97-AF65-F5344CB8AC3E}">
        <p14:creationId xmlns:p14="http://schemas.microsoft.com/office/powerpoint/2010/main" val="2953642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0678" y="1163334"/>
            <a:ext cx="10936579" cy="235377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10)</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do you FPEs at your Chapter work together?</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Meetings, workshops, site tours, etc.?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activities/events work well?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about things not working well?</a:t>
            </a:r>
          </a:p>
        </p:txBody>
      </p:sp>
      <p:sp>
        <p:nvSpPr>
          <p:cNvPr id="4" name="テキスト ボックス 3">
            <a:extLst>
              <a:ext uri="{FF2B5EF4-FFF2-40B4-BE49-F238E27FC236}">
                <a16:creationId xmlns:a16="http://schemas.microsoft.com/office/drawing/2014/main" id="{D329526E-14B1-47A0-8EB7-33FC33B18EDC}"/>
              </a:ext>
            </a:extLst>
          </p:cNvPr>
          <p:cNvSpPr txBox="1"/>
          <p:nvPr/>
        </p:nvSpPr>
        <p:spPr>
          <a:xfrm>
            <a:off x="230241" y="4097048"/>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CHINA</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2122488" y="3658944"/>
            <a:ext cx="9833263" cy="2372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China chapter organizes seminar once a year. Cooperate with local organizations to participant in major fire events.</a:t>
            </a:r>
          </a:p>
        </p:txBody>
      </p:sp>
      <p:pic>
        <p:nvPicPr>
          <p:cNvPr id="5" name="Picture 18" descr="香港の旗 - Wikipedia">
            <a:extLst>
              <a:ext uri="{FF2B5EF4-FFF2-40B4-BE49-F238E27FC236}">
                <a16:creationId xmlns:a16="http://schemas.microsoft.com/office/drawing/2014/main" id="{9F5D9B45-2382-4B08-A7EA-ABF384C2B6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0328" y="5559107"/>
            <a:ext cx="903036" cy="60092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3E2C113C-3430-4725-AC08-C5589DDFD602}"/>
              </a:ext>
            </a:extLst>
          </p:cNvPr>
          <p:cNvSpPr txBox="1"/>
          <p:nvPr/>
        </p:nvSpPr>
        <p:spPr>
          <a:xfrm>
            <a:off x="295272" y="5189776"/>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HONG KONG</a:t>
            </a:r>
            <a:endParaRPr kumimoji="1" lang="ja-JP" altLang="en-US" sz="1800" dirty="0">
              <a:latin typeface="Arial" panose="020B0604020202020204" pitchFamily="34" charset="0"/>
              <a:cs typeface="Arial" panose="020B0604020202020204" pitchFamily="34" charset="0"/>
            </a:endParaRPr>
          </a:p>
        </p:txBody>
      </p:sp>
      <p:sp>
        <p:nvSpPr>
          <p:cNvPr id="11" name="コンテンツ プレースホルダー 2">
            <a:extLst>
              <a:ext uri="{FF2B5EF4-FFF2-40B4-BE49-F238E27FC236}">
                <a16:creationId xmlns:a16="http://schemas.microsoft.com/office/drawing/2014/main" id="{981BA460-CBDC-45BD-BF40-5EED29AE1E51}"/>
              </a:ext>
            </a:extLst>
          </p:cNvPr>
          <p:cNvSpPr txBox="1">
            <a:spLocks/>
          </p:cNvSpPr>
          <p:nvPr/>
        </p:nvSpPr>
        <p:spPr>
          <a:xfrm>
            <a:off x="1999381" y="5572988"/>
            <a:ext cx="9833263" cy="5852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FF0000"/>
                </a:solidFill>
                <a:latin typeface="Arial" panose="020B0604020202020204" pitchFamily="34" charset="0"/>
                <a:ea typeface="游明朝" panose="02020400000000000000" pitchFamily="18" charset="-128"/>
              </a:rPr>
              <a:t> </a:t>
            </a:r>
            <a:r>
              <a:rPr lang="en-US" altLang="ja-JP" dirty="0">
                <a:latin typeface="Arial" panose="020B0604020202020204" pitchFamily="34" charset="0"/>
                <a:ea typeface="游明朝" panose="02020400000000000000" pitchFamily="18" charset="-128"/>
              </a:rPr>
              <a:t>Hong Kong chapter has meetings and CPD workshops.</a:t>
            </a:r>
          </a:p>
        </p:txBody>
      </p:sp>
      <p:pic>
        <p:nvPicPr>
          <p:cNvPr id="7" name="Picture 8" descr="中国の国旗">
            <a:extLst>
              <a:ext uri="{FF2B5EF4-FFF2-40B4-BE49-F238E27FC236}">
                <a16:creationId xmlns:a16="http://schemas.microsoft.com/office/drawing/2014/main" id="{EBCBA0CF-F897-402F-A147-8B63B9095D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364" y="4522068"/>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2" name="タイトル 1">
            <a:extLst>
              <a:ext uri="{FF2B5EF4-FFF2-40B4-BE49-F238E27FC236}">
                <a16:creationId xmlns:a16="http://schemas.microsoft.com/office/drawing/2014/main" id="{DE38D5CE-D21F-4825-8AB9-F30419647E1C}"/>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(10)</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6" name="スライド番号プレースホルダー 5"/>
          <p:cNvSpPr>
            <a:spLocks noGrp="1"/>
          </p:cNvSpPr>
          <p:nvPr>
            <p:ph type="sldNum" sz="quarter" idx="12"/>
          </p:nvPr>
        </p:nvSpPr>
        <p:spPr/>
        <p:txBody>
          <a:bodyPr/>
          <a:lstStyle/>
          <a:p>
            <a:fld id="{8B969BFF-7B38-477E-A974-F657EEF05232}" type="slidenum">
              <a:rPr kumimoji="1" lang="ja-JP" altLang="en-US" smtClean="0"/>
              <a:pPr/>
              <a:t>20</a:t>
            </a:fld>
            <a:endParaRPr kumimoji="1" lang="ja-JP" altLang="en-US" dirty="0"/>
          </a:p>
        </p:txBody>
      </p:sp>
    </p:spTree>
    <p:extLst>
      <p:ext uri="{BB962C8B-B14F-4D97-AF65-F5344CB8AC3E}">
        <p14:creationId xmlns:p14="http://schemas.microsoft.com/office/powerpoint/2010/main" val="3861393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329526E-14B1-47A0-8EB7-33FC33B18EDC}"/>
              </a:ext>
            </a:extLst>
          </p:cNvPr>
          <p:cNvSpPr txBox="1"/>
          <p:nvPr/>
        </p:nvSpPr>
        <p:spPr>
          <a:xfrm>
            <a:off x="219793" y="3321613"/>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INDIA</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1791360" y="3199617"/>
            <a:ext cx="10255498" cy="25416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As India chapter is relatively new, so there has been not  many activities taken place except the meeting of the establishment of the chapter.</a:t>
            </a:r>
          </a:p>
        </p:txBody>
      </p:sp>
      <p:sp>
        <p:nvSpPr>
          <p:cNvPr id="13" name="テキスト ボックス 12">
            <a:extLst>
              <a:ext uri="{FF2B5EF4-FFF2-40B4-BE49-F238E27FC236}">
                <a16:creationId xmlns:a16="http://schemas.microsoft.com/office/drawing/2014/main" id="{52F2BB8F-6F7C-41C8-91C0-46097E153A69}"/>
              </a:ext>
            </a:extLst>
          </p:cNvPr>
          <p:cNvSpPr txBox="1"/>
          <p:nvPr/>
        </p:nvSpPr>
        <p:spPr>
          <a:xfrm>
            <a:off x="219793" y="519569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INDNESIA</a:t>
            </a:r>
            <a:endParaRPr kumimoji="1" lang="ja-JP" altLang="en-US" sz="1800" dirty="0">
              <a:latin typeface="Arial" panose="020B0604020202020204" pitchFamily="34" charset="0"/>
              <a:cs typeface="Arial" panose="020B0604020202020204" pitchFamily="34" charset="0"/>
            </a:endParaRPr>
          </a:p>
        </p:txBody>
      </p:sp>
      <p:pic>
        <p:nvPicPr>
          <p:cNvPr id="15" name="Picture 12" descr="インドネシアの国旗">
            <a:extLst>
              <a:ext uri="{FF2B5EF4-FFF2-40B4-BE49-F238E27FC236}">
                <a16:creationId xmlns:a16="http://schemas.microsoft.com/office/drawing/2014/main" id="{ECC612A7-9A59-49AB-9CDD-E811FA297F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918" y="5654266"/>
            <a:ext cx="840385" cy="562758"/>
          </a:xfrm>
          <a:prstGeom prst="rect">
            <a:avLst/>
          </a:prstGeom>
          <a:noFill/>
          <a:extLst>
            <a:ext uri="{909E8E84-426E-40DD-AFC4-6F175D3DCCD1}">
              <a14:hiddenFill xmlns:a14="http://schemas.microsoft.com/office/drawing/2010/main">
                <a:solidFill>
                  <a:srgbClr val="FFFFFF"/>
                </a:solidFill>
              </a14:hiddenFill>
            </a:ext>
          </a:extLst>
        </p:spPr>
      </p:pic>
      <p:sp>
        <p:nvSpPr>
          <p:cNvPr id="16" name="コンテンツ プレースホルダー 2">
            <a:extLst>
              <a:ext uri="{FF2B5EF4-FFF2-40B4-BE49-F238E27FC236}">
                <a16:creationId xmlns:a16="http://schemas.microsoft.com/office/drawing/2014/main" id="{5666D103-090D-4A3F-8ADF-00FE0FDBBECC}"/>
              </a:ext>
            </a:extLst>
          </p:cNvPr>
          <p:cNvSpPr txBox="1">
            <a:spLocks/>
          </p:cNvSpPr>
          <p:nvPr/>
        </p:nvSpPr>
        <p:spPr>
          <a:xfrm>
            <a:off x="1601020" y="5483594"/>
            <a:ext cx="10231624" cy="9377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74625" indent="-174625">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  </a:t>
            </a:r>
            <a:r>
              <a:rPr lang="en-US" altLang="ja-JP" dirty="0">
                <a:latin typeface="Arial" panose="020B0604020202020204" pitchFamily="34" charset="0"/>
                <a:ea typeface="游明朝" panose="02020400000000000000" pitchFamily="18" charset="-128"/>
              </a:rPr>
              <a:t>The respondent in Indonesia says “Workshops might be     good idea.”</a:t>
            </a:r>
          </a:p>
        </p:txBody>
      </p:sp>
      <p:pic>
        <p:nvPicPr>
          <p:cNvPr id="6" name="Picture 10" descr="インドの国旗">
            <a:extLst>
              <a:ext uri="{FF2B5EF4-FFF2-40B4-BE49-F238E27FC236}">
                <a16:creationId xmlns:a16="http://schemas.microsoft.com/office/drawing/2014/main" id="{AC8FA816-43DD-4BF9-A484-ACC01511A5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319" y="3797384"/>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2" name="タイトル 1">
            <a:extLst>
              <a:ext uri="{FF2B5EF4-FFF2-40B4-BE49-F238E27FC236}">
                <a16:creationId xmlns:a16="http://schemas.microsoft.com/office/drawing/2014/main" id="{3357277F-FBB2-464E-9676-76741CE08A8B}"/>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(10)</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11"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61319" y="756605"/>
            <a:ext cx="10936579" cy="235377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10)</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do you FPEs at your Chapter work together?</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Meetings, workshops, site tours, etc.?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activities/events work well?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about things not working well?</a:t>
            </a:r>
          </a:p>
        </p:txBody>
      </p:sp>
      <p:sp>
        <p:nvSpPr>
          <p:cNvPr id="7" name="スライド番号プレースホルダー 6"/>
          <p:cNvSpPr>
            <a:spLocks noGrp="1"/>
          </p:cNvSpPr>
          <p:nvPr>
            <p:ph type="sldNum" sz="quarter" idx="12"/>
          </p:nvPr>
        </p:nvSpPr>
        <p:spPr/>
        <p:txBody>
          <a:bodyPr/>
          <a:lstStyle/>
          <a:p>
            <a:fld id="{8B969BFF-7B38-477E-A974-F657EEF05232}" type="slidenum">
              <a:rPr kumimoji="1" lang="ja-JP" altLang="en-US" smtClean="0"/>
              <a:pPr/>
              <a:t>21</a:t>
            </a:fld>
            <a:endParaRPr kumimoji="1" lang="ja-JP" altLang="en-US" dirty="0"/>
          </a:p>
        </p:txBody>
      </p:sp>
    </p:spTree>
    <p:extLst>
      <p:ext uri="{BB962C8B-B14F-4D97-AF65-F5344CB8AC3E}">
        <p14:creationId xmlns:p14="http://schemas.microsoft.com/office/powerpoint/2010/main" val="2772886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329526E-14B1-47A0-8EB7-33FC33B18EDC}"/>
              </a:ext>
            </a:extLst>
          </p:cNvPr>
          <p:cNvSpPr txBox="1"/>
          <p:nvPr/>
        </p:nvSpPr>
        <p:spPr>
          <a:xfrm>
            <a:off x="54312" y="3317699"/>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JAPAN</a:t>
            </a:r>
            <a:endParaRPr kumimoji="1" lang="ja-JP" altLang="en-US" sz="1800" dirty="0">
              <a:latin typeface="Arial" panose="020B0604020202020204" pitchFamily="34" charset="0"/>
              <a:cs typeface="Arial" panose="020B0604020202020204" pitchFamily="34" charset="0"/>
            </a:endParaRPr>
          </a:p>
        </p:txBody>
      </p:sp>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1908685" y="3209684"/>
            <a:ext cx="9923959" cy="13999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br>
              <a:rPr lang="en-US" altLang="ja-JP" dirty="0">
                <a:solidFill>
                  <a:srgbClr val="0070C0"/>
                </a:solidFill>
                <a:latin typeface="Arial" panose="020B0604020202020204" pitchFamily="34" charset="0"/>
                <a:ea typeface="游明朝" panose="02020400000000000000" pitchFamily="18" charset="-128"/>
              </a:rPr>
            </a:br>
            <a:r>
              <a:rPr lang="en-US" altLang="ja-JP" dirty="0">
                <a:latin typeface="Arial" panose="020B0604020202020204" pitchFamily="34" charset="0"/>
                <a:ea typeface="游明朝" panose="02020400000000000000" pitchFamily="18" charset="-128"/>
              </a:rPr>
              <a:t>Japan chapter holds the general meeting annually, WG activities concerning the current fire safety issues, seminars, and site tours.</a:t>
            </a:r>
          </a:p>
        </p:txBody>
      </p:sp>
      <p:pic>
        <p:nvPicPr>
          <p:cNvPr id="6" name="Picture 4" descr="日本の国旗">
            <a:extLst>
              <a:ext uri="{FF2B5EF4-FFF2-40B4-BE49-F238E27FC236}">
                <a16:creationId xmlns:a16="http://schemas.microsoft.com/office/drawing/2014/main" id="{D01F662D-A3CB-43A9-B4CF-E0246124FD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250" y="3781931"/>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0" descr="マカオの旗 - Wikipedia">
            <a:extLst>
              <a:ext uri="{FF2B5EF4-FFF2-40B4-BE49-F238E27FC236}">
                <a16:creationId xmlns:a16="http://schemas.microsoft.com/office/drawing/2014/main" id="{7502BE5C-2279-4648-87E7-C1843F24AC1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903" y="5735475"/>
            <a:ext cx="840384" cy="55917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C4BFE5DA-3564-464D-A5C8-24959C60C08A}"/>
              </a:ext>
            </a:extLst>
          </p:cNvPr>
          <p:cNvSpPr txBox="1"/>
          <p:nvPr/>
        </p:nvSpPr>
        <p:spPr>
          <a:xfrm>
            <a:off x="137346" y="5395600"/>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MACAU</a:t>
            </a:r>
            <a:endParaRPr kumimoji="1" lang="ja-JP" altLang="en-US" sz="1800" dirty="0">
              <a:latin typeface="Arial" panose="020B0604020202020204" pitchFamily="34" charset="0"/>
              <a:cs typeface="Arial" panose="020B0604020202020204" pitchFamily="34" charset="0"/>
            </a:endParaRPr>
          </a:p>
        </p:txBody>
      </p:sp>
      <p:sp>
        <p:nvSpPr>
          <p:cNvPr id="14" name="コンテンツ プレースホルダー 2">
            <a:extLst>
              <a:ext uri="{FF2B5EF4-FFF2-40B4-BE49-F238E27FC236}">
                <a16:creationId xmlns:a16="http://schemas.microsoft.com/office/drawing/2014/main" id="{B7CC52D3-71CD-4D2C-A747-E93DBBFE7B19}"/>
              </a:ext>
            </a:extLst>
          </p:cNvPr>
          <p:cNvSpPr txBox="1">
            <a:spLocks/>
          </p:cNvSpPr>
          <p:nvPr/>
        </p:nvSpPr>
        <p:spPr>
          <a:xfrm>
            <a:off x="1841455" y="5187416"/>
            <a:ext cx="10234431" cy="16552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In Macau chapter, local members share new and relevant developments to keep their skill current and active.  Members participate in on-line seminars and courses when possible.</a:t>
            </a:r>
          </a:p>
        </p:txBody>
      </p:sp>
      <p:sp>
        <p:nvSpPr>
          <p:cNvPr id="12" name="タイトル 1">
            <a:extLst>
              <a:ext uri="{FF2B5EF4-FFF2-40B4-BE49-F238E27FC236}">
                <a16:creationId xmlns:a16="http://schemas.microsoft.com/office/drawing/2014/main" id="{C10F9027-DA5B-4530-A04F-82A2BC52DDF2}"/>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(10)</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11"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0678" y="688726"/>
            <a:ext cx="10936579" cy="235377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10)</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do you FPEs at your Chapter work together?</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Meetings, workshops, site tours, etc.?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activities/events work well?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about things not working well?</a:t>
            </a:r>
          </a:p>
        </p:txBody>
      </p:sp>
      <p:sp>
        <p:nvSpPr>
          <p:cNvPr id="9" name="スライド番号プレースホルダー 8"/>
          <p:cNvSpPr>
            <a:spLocks noGrp="1"/>
          </p:cNvSpPr>
          <p:nvPr>
            <p:ph type="sldNum" sz="quarter" idx="12"/>
          </p:nvPr>
        </p:nvSpPr>
        <p:spPr/>
        <p:txBody>
          <a:bodyPr/>
          <a:lstStyle/>
          <a:p>
            <a:fld id="{8B969BFF-7B38-477E-A974-F657EEF05232}" type="slidenum">
              <a:rPr kumimoji="1" lang="ja-JP" altLang="en-US" smtClean="0"/>
              <a:pPr/>
              <a:t>22</a:t>
            </a:fld>
            <a:endParaRPr kumimoji="1" lang="ja-JP" altLang="en-US" dirty="0"/>
          </a:p>
        </p:txBody>
      </p:sp>
    </p:spTree>
    <p:extLst>
      <p:ext uri="{BB962C8B-B14F-4D97-AF65-F5344CB8AC3E}">
        <p14:creationId xmlns:p14="http://schemas.microsoft.com/office/powerpoint/2010/main" val="2847562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2098965" y="3386079"/>
            <a:ext cx="9835280" cy="33353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Monthly technical webinars are held by SFPE NZ Chapter.</a:t>
            </a:r>
            <a:br>
              <a:rPr lang="en-US" altLang="ja-JP" dirty="0">
                <a:latin typeface="Arial" panose="020B0604020202020204" pitchFamily="34" charset="0"/>
                <a:ea typeface="游明朝" panose="02020400000000000000" pitchFamily="18" charset="-128"/>
              </a:rPr>
            </a:br>
            <a:r>
              <a:rPr lang="en-US" altLang="ja-JP" dirty="0">
                <a:latin typeface="Arial" panose="020B0604020202020204" pitchFamily="34" charset="0"/>
                <a:ea typeface="游明朝" panose="02020400000000000000" pitchFamily="18" charset="-128"/>
              </a:rPr>
              <a:t>Some members of NZ chapter are represented on Standards committees and regulatory review committees.</a:t>
            </a:r>
            <a:br>
              <a:rPr lang="en-US" altLang="ja-JP" dirty="0">
                <a:latin typeface="Arial" panose="020B0604020202020204" pitchFamily="34" charset="0"/>
                <a:ea typeface="游明朝" panose="02020400000000000000" pitchFamily="18" charset="-128"/>
              </a:rPr>
            </a:br>
            <a:r>
              <a:rPr lang="en-US" altLang="ja-JP" dirty="0">
                <a:latin typeface="Arial" panose="020B0604020202020204" pitchFamily="34" charset="0"/>
                <a:ea typeface="游明朝" panose="02020400000000000000" pitchFamily="18" charset="-128"/>
              </a:rPr>
              <a:t>Emerging professional network has been facilitated by NZ Chapter for young engineers.  Annual fire safety conference is held in NZ.</a:t>
            </a:r>
            <a:br>
              <a:rPr lang="en-US" altLang="ja-JP" dirty="0">
                <a:latin typeface="Arial" panose="020B0604020202020204" pitchFamily="34" charset="0"/>
                <a:ea typeface="游明朝" panose="02020400000000000000" pitchFamily="18" charset="-128"/>
              </a:rPr>
            </a:br>
            <a:br>
              <a:rPr lang="en-US" altLang="ja-JP" dirty="0">
                <a:solidFill>
                  <a:srgbClr val="FF0000"/>
                </a:solidFill>
                <a:latin typeface="Arial" panose="020B0604020202020204" pitchFamily="34" charset="0"/>
                <a:ea typeface="游明朝" panose="02020400000000000000" pitchFamily="18" charset="-128"/>
              </a:rPr>
            </a:br>
            <a:endParaRPr lang="en-US" altLang="ja-JP" dirty="0">
              <a:solidFill>
                <a:srgbClr val="FF0000"/>
              </a:solidFill>
              <a:latin typeface="Arial" panose="020B0604020202020204" pitchFamily="34" charset="0"/>
              <a:ea typeface="游明朝" panose="02020400000000000000" pitchFamily="18" charset="-128"/>
            </a:endParaRPr>
          </a:p>
        </p:txBody>
      </p:sp>
      <p:sp>
        <p:nvSpPr>
          <p:cNvPr id="7" name="テキスト ボックス 6">
            <a:extLst>
              <a:ext uri="{FF2B5EF4-FFF2-40B4-BE49-F238E27FC236}">
                <a16:creationId xmlns:a16="http://schemas.microsoft.com/office/drawing/2014/main" id="{12684925-C50F-416C-B9E7-A91947606ECF}"/>
              </a:ext>
            </a:extLst>
          </p:cNvPr>
          <p:cNvSpPr txBox="1"/>
          <p:nvPr/>
        </p:nvSpPr>
        <p:spPr>
          <a:xfrm>
            <a:off x="206717" y="4377106"/>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NEW ZEELAND</a:t>
            </a:r>
            <a:endParaRPr kumimoji="1" lang="ja-JP" altLang="en-US" sz="1800" dirty="0">
              <a:latin typeface="Arial" panose="020B0604020202020204" pitchFamily="34" charset="0"/>
              <a:cs typeface="Arial" panose="020B0604020202020204" pitchFamily="34" charset="0"/>
            </a:endParaRPr>
          </a:p>
        </p:txBody>
      </p:sp>
      <p:pic>
        <p:nvPicPr>
          <p:cNvPr id="9" name="Picture 8" descr="ニュージーランドの国旗">
            <a:extLst>
              <a:ext uri="{FF2B5EF4-FFF2-40B4-BE49-F238E27FC236}">
                <a16:creationId xmlns:a16="http://schemas.microsoft.com/office/drawing/2014/main" id="{4450A2A5-F176-4D76-8ACA-E13BC0ECA8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840" y="4882161"/>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0" name="タイトル 1">
            <a:extLst>
              <a:ext uri="{FF2B5EF4-FFF2-40B4-BE49-F238E27FC236}">
                <a16:creationId xmlns:a16="http://schemas.microsoft.com/office/drawing/2014/main" id="{8FC5DEED-19D9-4DF0-9C02-4B42F374AF9C}"/>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(10)</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8"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448031" y="1025066"/>
            <a:ext cx="10936579" cy="235377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10)</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do you FPEs at your Chapter work together?</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Meetings, workshops, site tours, etc.?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activities/events work well?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about things not working well?</a:t>
            </a: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23</a:t>
            </a:fld>
            <a:endParaRPr kumimoji="1" lang="ja-JP" altLang="en-US" dirty="0"/>
          </a:p>
        </p:txBody>
      </p:sp>
    </p:spTree>
    <p:extLst>
      <p:ext uri="{BB962C8B-B14F-4D97-AF65-F5344CB8AC3E}">
        <p14:creationId xmlns:p14="http://schemas.microsoft.com/office/powerpoint/2010/main" val="14407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コンテンツ プレースホルダー 2">
            <a:extLst>
              <a:ext uri="{FF2B5EF4-FFF2-40B4-BE49-F238E27FC236}">
                <a16:creationId xmlns:a16="http://schemas.microsoft.com/office/drawing/2014/main" id="{55201E26-4C5D-422C-AD08-8422432F9831}"/>
              </a:ext>
            </a:extLst>
          </p:cNvPr>
          <p:cNvSpPr txBox="1">
            <a:spLocks/>
          </p:cNvSpPr>
          <p:nvPr/>
        </p:nvSpPr>
        <p:spPr>
          <a:xfrm>
            <a:off x="1764864" y="3587157"/>
            <a:ext cx="10427136" cy="29860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Members of the SFPE Taiwan Chapter work hard in participating in government research projects on fire performance design and regulation review. </a:t>
            </a:r>
          </a:p>
        </p:txBody>
      </p:sp>
      <p:sp>
        <p:nvSpPr>
          <p:cNvPr id="14" name="コンテンツ プレースホルダー 2">
            <a:extLst>
              <a:ext uri="{FF2B5EF4-FFF2-40B4-BE49-F238E27FC236}">
                <a16:creationId xmlns:a16="http://schemas.microsoft.com/office/drawing/2014/main" id="{B7CC52D3-71CD-4D2C-A747-E93DBBFE7B19}"/>
              </a:ext>
            </a:extLst>
          </p:cNvPr>
          <p:cNvSpPr txBox="1">
            <a:spLocks/>
          </p:cNvSpPr>
          <p:nvPr/>
        </p:nvSpPr>
        <p:spPr>
          <a:xfrm>
            <a:off x="1806765" y="5669167"/>
            <a:ext cx="10390025" cy="11258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In Vietnam, they have meetings, workshops, and investigations, events.</a:t>
            </a:r>
          </a:p>
        </p:txBody>
      </p:sp>
      <p:sp>
        <p:nvSpPr>
          <p:cNvPr id="7" name="テキスト ボックス 6">
            <a:extLst>
              <a:ext uri="{FF2B5EF4-FFF2-40B4-BE49-F238E27FC236}">
                <a16:creationId xmlns:a16="http://schemas.microsoft.com/office/drawing/2014/main" id="{2C86AC2C-BC98-4C85-BD34-C79C08387B5B}"/>
              </a:ext>
            </a:extLst>
          </p:cNvPr>
          <p:cNvSpPr txBox="1"/>
          <p:nvPr/>
        </p:nvSpPr>
        <p:spPr>
          <a:xfrm>
            <a:off x="0" y="4228650"/>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TAIWAN</a:t>
            </a:r>
            <a:endParaRPr kumimoji="1" lang="ja-JP" altLang="en-US" sz="1800" dirty="0">
              <a:latin typeface="Arial" panose="020B0604020202020204" pitchFamily="34" charset="0"/>
              <a:cs typeface="Arial" panose="020B0604020202020204" pitchFamily="34" charset="0"/>
            </a:endParaRPr>
          </a:p>
        </p:txBody>
      </p:sp>
      <p:pic>
        <p:nvPicPr>
          <p:cNvPr id="9" name="Picture 22" descr="台湾（中華民国）の旗 | 世界の国旗 | 世界の国旗">
            <a:extLst>
              <a:ext uri="{FF2B5EF4-FFF2-40B4-BE49-F238E27FC236}">
                <a16:creationId xmlns:a16="http://schemas.microsoft.com/office/drawing/2014/main" id="{A402E0FD-0018-487E-B4A2-3036BC8682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500" y="4657944"/>
            <a:ext cx="874000" cy="586920"/>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E5B71AE2-D8B2-4315-842C-A7E8BE79D3C3}"/>
              </a:ext>
            </a:extLst>
          </p:cNvPr>
          <p:cNvSpPr txBox="1"/>
          <p:nvPr/>
        </p:nvSpPr>
        <p:spPr>
          <a:xfrm>
            <a:off x="107445" y="5597618"/>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VIETNAM</a:t>
            </a:r>
            <a:endParaRPr kumimoji="1" lang="ja-JP" altLang="en-US" sz="1800" dirty="0">
              <a:latin typeface="Arial" panose="020B0604020202020204" pitchFamily="34" charset="0"/>
              <a:cs typeface="Arial" panose="020B0604020202020204" pitchFamily="34" charset="0"/>
            </a:endParaRPr>
          </a:p>
        </p:txBody>
      </p:sp>
      <p:pic>
        <p:nvPicPr>
          <p:cNvPr id="13" name="Picture 16" descr="ベトナムの国旗">
            <a:extLst>
              <a:ext uri="{FF2B5EF4-FFF2-40B4-BE49-F238E27FC236}">
                <a16:creationId xmlns:a16="http://schemas.microsoft.com/office/drawing/2014/main" id="{44AC9B67-5674-4800-A184-6FEF1F86EE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322" y="5997556"/>
            <a:ext cx="859605" cy="575628"/>
          </a:xfrm>
          <a:prstGeom prst="rect">
            <a:avLst/>
          </a:prstGeom>
          <a:noFill/>
          <a:extLst>
            <a:ext uri="{909E8E84-426E-40DD-AFC4-6F175D3DCCD1}">
              <a14:hiddenFill xmlns:a14="http://schemas.microsoft.com/office/drawing/2010/main">
                <a:solidFill>
                  <a:srgbClr val="FFFFFF"/>
                </a:solidFill>
              </a14:hiddenFill>
            </a:ext>
          </a:extLst>
        </p:spPr>
      </p:pic>
      <p:sp>
        <p:nvSpPr>
          <p:cNvPr id="12" name="タイトル 1">
            <a:extLst>
              <a:ext uri="{FF2B5EF4-FFF2-40B4-BE49-F238E27FC236}">
                <a16:creationId xmlns:a16="http://schemas.microsoft.com/office/drawing/2014/main" id="{38AFBD20-905E-4CDC-8E0A-C6E1E0B74291}"/>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(10)</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24</a:t>
            </a:fld>
            <a:endParaRPr kumimoji="1" lang="ja-JP" altLang="en-US" dirty="0"/>
          </a:p>
        </p:txBody>
      </p:sp>
      <p:sp>
        <p:nvSpPr>
          <p:cNvPr id="15"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448031" y="1025066"/>
            <a:ext cx="10936579" cy="235377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10)</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do you FPEs at your Chapter work together?</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Meetings, workshops, site tours, etc.?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activities/events work well? </a:t>
            </a:r>
            <a:br>
              <a:rPr lang="en-US" altLang="ja-JP" dirty="0">
                <a:effectLst/>
                <a:latin typeface="Arial" panose="020B0604020202020204" pitchFamily="34" charset="0"/>
                <a:ea typeface="游明朝" panose="02020400000000000000" pitchFamily="18" charset="-128"/>
              </a:rPr>
            </a:br>
            <a:r>
              <a:rPr lang="en-US" altLang="ja-JP" dirty="0">
                <a:effectLst/>
                <a:latin typeface="Arial" panose="020B0604020202020204" pitchFamily="34" charset="0"/>
                <a:ea typeface="游明朝" panose="02020400000000000000" pitchFamily="18" charset="-128"/>
              </a:rPr>
              <a:t>What about things not working well?</a:t>
            </a:r>
          </a:p>
        </p:txBody>
      </p:sp>
    </p:spTree>
    <p:extLst>
      <p:ext uri="{BB962C8B-B14F-4D97-AF65-F5344CB8AC3E}">
        <p14:creationId xmlns:p14="http://schemas.microsoft.com/office/powerpoint/2010/main" val="3437986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660143" y="1373143"/>
            <a:ext cx="10831285" cy="4983207"/>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11)</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can we collaborate on the matters above? Do you have any requests, suggestions, recommendations for the Society and/or Chapters to think about?   Are there any ideas on collaborations among neighboring Chapters within Asia and Oceania region?</a:t>
            </a:r>
          </a:p>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Most of the countries propose regular meetings and seminars. </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But, if considering the current situation with Covid-19, online meeting and seminar are suggested by several countries.</a:t>
            </a:r>
            <a:endParaRPr lang="en-US" altLang="ja-JP" dirty="0">
              <a:effectLst/>
              <a:latin typeface="Arial" panose="020B0604020202020204" pitchFamily="34" charset="0"/>
              <a:ea typeface="游明朝" panose="02020400000000000000" pitchFamily="18" charset="-128"/>
            </a:endParaRPr>
          </a:p>
          <a:p>
            <a:pPr marL="0" indent="0">
              <a:lnSpc>
                <a:spcPts val="3600"/>
              </a:lnSpc>
              <a:spcBef>
                <a:spcPts val="1800"/>
              </a:spcBef>
              <a:buNone/>
            </a:pPr>
            <a:endParaRPr lang="en-US" altLang="ja-JP" dirty="0">
              <a:effectLst/>
              <a:latin typeface="Arial" panose="020B0604020202020204" pitchFamily="34" charset="0"/>
              <a:ea typeface="游明朝" panose="02020400000000000000" pitchFamily="18" charset="-128"/>
            </a:endParaRPr>
          </a:p>
        </p:txBody>
      </p:sp>
      <p:sp>
        <p:nvSpPr>
          <p:cNvPr id="6" name="タイトル 1">
            <a:extLst>
              <a:ext uri="{FF2B5EF4-FFF2-40B4-BE49-F238E27FC236}">
                <a16:creationId xmlns:a16="http://schemas.microsoft.com/office/drawing/2014/main" id="{97EC0DAB-4A8A-4834-BF78-4FFEED3BA04B}"/>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(11)</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25</a:t>
            </a:fld>
            <a:endParaRPr kumimoji="1" lang="ja-JP" altLang="en-US" dirty="0"/>
          </a:p>
        </p:txBody>
      </p:sp>
    </p:spTree>
    <p:extLst>
      <p:ext uri="{BB962C8B-B14F-4D97-AF65-F5344CB8AC3E}">
        <p14:creationId xmlns:p14="http://schemas.microsoft.com/office/powerpoint/2010/main" val="2119488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E1E3CD69-598F-42B2-B9B4-6D63CE53D2EA}"/>
              </a:ext>
            </a:extLst>
          </p:cNvPr>
          <p:cNvSpPr txBox="1"/>
          <p:nvPr/>
        </p:nvSpPr>
        <p:spPr>
          <a:xfrm>
            <a:off x="264099" y="3512022"/>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CHINA</a:t>
            </a:r>
            <a:endParaRPr kumimoji="1" lang="ja-JP" altLang="en-US" sz="1800" dirty="0">
              <a:latin typeface="Arial" panose="020B0604020202020204" pitchFamily="34" charset="0"/>
              <a:cs typeface="Arial" panose="020B0604020202020204" pitchFamily="34" charset="0"/>
            </a:endParaRPr>
          </a:p>
        </p:txBody>
      </p:sp>
      <p:sp>
        <p:nvSpPr>
          <p:cNvPr id="8" name="コンテンツ プレースホルダー 2">
            <a:extLst>
              <a:ext uri="{FF2B5EF4-FFF2-40B4-BE49-F238E27FC236}">
                <a16:creationId xmlns:a16="http://schemas.microsoft.com/office/drawing/2014/main" id="{410D0A6D-87D1-4904-803C-D3AC8B8FA6F9}"/>
              </a:ext>
            </a:extLst>
          </p:cNvPr>
          <p:cNvSpPr txBox="1">
            <a:spLocks/>
          </p:cNvSpPr>
          <p:nvPr/>
        </p:nvSpPr>
        <p:spPr>
          <a:xfrm>
            <a:off x="2156346" y="3747112"/>
            <a:ext cx="9833264" cy="15949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Webinar within Asia-Oceania chapters once a year.</a:t>
            </a:r>
            <a:br>
              <a:rPr lang="en-US" altLang="ja-JP" dirty="0">
                <a:latin typeface="Arial" panose="020B0604020202020204" pitchFamily="34" charset="0"/>
                <a:ea typeface="游明朝" panose="02020400000000000000" pitchFamily="18" charset="-128"/>
              </a:rPr>
            </a:br>
            <a:r>
              <a:rPr lang="en-US" altLang="ja-JP" dirty="0">
                <a:latin typeface="Arial" panose="020B0604020202020204" pitchFamily="34" charset="0"/>
                <a:ea typeface="游明朝" panose="02020400000000000000" pitchFamily="18" charset="-128"/>
              </a:rPr>
              <a:t>Face to face meeting during major fire show in Asia.</a:t>
            </a:r>
          </a:p>
        </p:txBody>
      </p:sp>
      <p:pic>
        <p:nvPicPr>
          <p:cNvPr id="21" name="Picture 18" descr="香港の旗 - Wikipedia">
            <a:extLst>
              <a:ext uri="{FF2B5EF4-FFF2-40B4-BE49-F238E27FC236}">
                <a16:creationId xmlns:a16="http://schemas.microsoft.com/office/drawing/2014/main" id="{27193326-FAE8-4BE7-928D-128592AAA71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0328" y="6089160"/>
            <a:ext cx="879501" cy="585268"/>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a:extLst>
              <a:ext uri="{FF2B5EF4-FFF2-40B4-BE49-F238E27FC236}">
                <a16:creationId xmlns:a16="http://schemas.microsoft.com/office/drawing/2014/main" id="{570A7A65-B8FE-4925-8AC4-1D33BADF2FDF}"/>
              </a:ext>
            </a:extLst>
          </p:cNvPr>
          <p:cNvSpPr txBox="1"/>
          <p:nvPr/>
        </p:nvSpPr>
        <p:spPr>
          <a:xfrm>
            <a:off x="295272" y="5719828"/>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HONG KONG</a:t>
            </a:r>
            <a:endParaRPr kumimoji="1" lang="ja-JP" altLang="en-US" sz="1800" dirty="0">
              <a:latin typeface="Arial" panose="020B0604020202020204" pitchFamily="34" charset="0"/>
              <a:cs typeface="Arial" panose="020B0604020202020204" pitchFamily="34" charset="0"/>
            </a:endParaRPr>
          </a:p>
        </p:txBody>
      </p:sp>
      <p:sp>
        <p:nvSpPr>
          <p:cNvPr id="25" name="コンテンツ プレースホルダー 2">
            <a:extLst>
              <a:ext uri="{FF2B5EF4-FFF2-40B4-BE49-F238E27FC236}">
                <a16:creationId xmlns:a16="http://schemas.microsoft.com/office/drawing/2014/main" id="{6BAA2A12-4254-461E-A362-4AB6A75186FB}"/>
              </a:ext>
            </a:extLst>
          </p:cNvPr>
          <p:cNvSpPr txBox="1">
            <a:spLocks/>
          </p:cNvSpPr>
          <p:nvPr/>
        </p:nvSpPr>
        <p:spPr>
          <a:xfrm>
            <a:off x="2156347" y="5806323"/>
            <a:ext cx="9833263" cy="5852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Online/ Internet Forum.</a:t>
            </a:r>
          </a:p>
        </p:txBody>
      </p:sp>
      <p:sp>
        <p:nvSpPr>
          <p:cNvPr id="27" name="テキスト ボックス 26">
            <a:extLst>
              <a:ext uri="{FF2B5EF4-FFF2-40B4-BE49-F238E27FC236}">
                <a16:creationId xmlns:a16="http://schemas.microsoft.com/office/drawing/2014/main" id="{5EA79466-5A4E-46CE-B0AD-AE1BE841E1E3}"/>
              </a:ext>
            </a:extLst>
          </p:cNvPr>
          <p:cNvSpPr txBox="1"/>
          <p:nvPr/>
        </p:nvSpPr>
        <p:spPr>
          <a:xfrm>
            <a:off x="329130" y="4543514"/>
            <a:ext cx="1704109" cy="369332"/>
          </a:xfrm>
          <a:prstGeom prst="rect">
            <a:avLst/>
          </a:prstGeom>
          <a:noFill/>
        </p:spPr>
        <p:txBody>
          <a:bodyPr wrap="square" rtlCol="0">
            <a:spAutoFit/>
          </a:bodyPr>
          <a:lstStyle/>
          <a:p>
            <a:pPr algn="ctr"/>
            <a:r>
              <a:rPr kumimoji="1" lang="en-US" altLang="ja-JP" sz="1800" dirty="0">
                <a:latin typeface="Arial" panose="020B0604020202020204" pitchFamily="34" charset="0"/>
                <a:cs typeface="Arial" panose="020B0604020202020204" pitchFamily="34" charset="0"/>
              </a:rPr>
              <a:t>JAPAN</a:t>
            </a:r>
            <a:endParaRPr kumimoji="1" lang="ja-JP" altLang="en-US" sz="1800" dirty="0">
              <a:latin typeface="Arial" panose="020B0604020202020204" pitchFamily="34" charset="0"/>
              <a:cs typeface="Arial" panose="020B0604020202020204" pitchFamily="34" charset="0"/>
            </a:endParaRPr>
          </a:p>
        </p:txBody>
      </p:sp>
      <p:pic>
        <p:nvPicPr>
          <p:cNvPr id="29" name="Picture 4" descr="日本の国旗">
            <a:extLst>
              <a:ext uri="{FF2B5EF4-FFF2-40B4-BE49-F238E27FC236}">
                <a16:creationId xmlns:a16="http://schemas.microsoft.com/office/drawing/2014/main" id="{E108ECE5-8BD4-45EB-AAC9-9828855B5C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992" y="4862930"/>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中国の国旗">
            <a:extLst>
              <a:ext uri="{FF2B5EF4-FFF2-40B4-BE49-F238E27FC236}">
                <a16:creationId xmlns:a16="http://schemas.microsoft.com/office/drawing/2014/main" id="{F56CD2D9-4776-4FCA-A697-C3639B708A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222" y="3897030"/>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4" name="タイトル 1">
            <a:extLst>
              <a:ext uri="{FF2B5EF4-FFF2-40B4-BE49-F238E27FC236}">
                <a16:creationId xmlns:a16="http://schemas.microsoft.com/office/drawing/2014/main" id="{CFB465F6-2717-4A7A-9223-000291D08F65}"/>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(11)</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a:xfrm>
            <a:off x="8625114" y="6304954"/>
            <a:ext cx="2743200" cy="365125"/>
          </a:xfrm>
        </p:spPr>
        <p:txBody>
          <a:bodyPr/>
          <a:lstStyle/>
          <a:p>
            <a:fld id="{8B969BFF-7B38-477E-A974-F657EEF05232}" type="slidenum">
              <a:rPr kumimoji="1" lang="ja-JP" altLang="en-US" smtClean="0"/>
              <a:pPr/>
              <a:t>26</a:t>
            </a:fld>
            <a:endParaRPr kumimoji="1" lang="ja-JP" altLang="en-US" dirty="0"/>
          </a:p>
        </p:txBody>
      </p:sp>
      <p:sp>
        <p:nvSpPr>
          <p:cNvPr id="15"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6404" y="721557"/>
            <a:ext cx="11090510" cy="258368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11)</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can we collaborate on matters above? Do you have any requests, suggestions, recommendations for the Society and/or Chapters to think about?</a:t>
            </a:r>
            <a:r>
              <a:rPr lang="en-US" altLang="ja-JP" dirty="0">
                <a:solidFill>
                  <a:srgbClr val="0070C0"/>
                </a:solidFill>
                <a:effectLst/>
                <a:latin typeface="Arial" panose="020B0604020202020204" pitchFamily="34" charset="0"/>
                <a:ea typeface="游明朝" panose="02020400000000000000" pitchFamily="18" charset="-128"/>
              </a:rPr>
              <a:t>   </a:t>
            </a:r>
            <a:r>
              <a:rPr lang="en-US" altLang="ja-JP" dirty="0">
                <a:effectLst/>
                <a:latin typeface="Arial" panose="020B0604020202020204" pitchFamily="34" charset="0"/>
                <a:ea typeface="游明朝" panose="02020400000000000000" pitchFamily="18" charset="-128"/>
              </a:rPr>
              <a:t>Are there any ideas on collaborations among neighboring Chapters within Asia and Oceania region?</a:t>
            </a:r>
          </a:p>
          <a:p>
            <a:pPr marL="0" indent="0">
              <a:lnSpc>
                <a:spcPts val="3600"/>
              </a:lnSpc>
              <a:spcBef>
                <a:spcPts val="1800"/>
              </a:spcBef>
              <a:buNone/>
            </a:pPr>
            <a:endParaRPr lang="en-US" altLang="ja-JP" dirty="0">
              <a:effectLst/>
              <a:latin typeface="Arial" panose="020B0604020202020204" pitchFamily="34" charset="0"/>
              <a:ea typeface="游明朝" panose="02020400000000000000" pitchFamily="18" charset="-128"/>
            </a:endParaRPr>
          </a:p>
        </p:txBody>
      </p:sp>
    </p:spTree>
    <p:extLst>
      <p:ext uri="{BB962C8B-B14F-4D97-AF65-F5344CB8AC3E}">
        <p14:creationId xmlns:p14="http://schemas.microsoft.com/office/powerpoint/2010/main" val="3955811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410D0A6D-87D1-4904-803C-D3AC8B8FA6F9}"/>
              </a:ext>
            </a:extLst>
          </p:cNvPr>
          <p:cNvSpPr txBox="1">
            <a:spLocks/>
          </p:cNvSpPr>
          <p:nvPr/>
        </p:nvSpPr>
        <p:spPr>
          <a:xfrm>
            <a:off x="2182293" y="3390629"/>
            <a:ext cx="9833263" cy="1547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None/>
            </a:pPr>
            <a:r>
              <a:rPr lang="en-US" altLang="ja-JP" dirty="0">
                <a:latin typeface="Arial" panose="020B0604020202020204" pitchFamily="34" charset="0"/>
                <a:ea typeface="游明朝" panose="02020400000000000000" pitchFamily="18" charset="-128"/>
              </a:rPr>
              <a:t>Potentially form ASEAN SFPE chapters forum, for regular (say quarterly) meetings to discuss issues etc. IFE (The Institution of Fire Engineers) have a similar group.</a:t>
            </a:r>
          </a:p>
        </p:txBody>
      </p:sp>
      <p:sp>
        <p:nvSpPr>
          <p:cNvPr id="25" name="コンテンツ プレースホルダー 2">
            <a:extLst>
              <a:ext uri="{FF2B5EF4-FFF2-40B4-BE49-F238E27FC236}">
                <a16:creationId xmlns:a16="http://schemas.microsoft.com/office/drawing/2014/main" id="{6BAA2A12-4254-461E-A362-4AB6A75186FB}"/>
              </a:ext>
            </a:extLst>
          </p:cNvPr>
          <p:cNvSpPr txBox="1">
            <a:spLocks/>
          </p:cNvSpPr>
          <p:nvPr/>
        </p:nvSpPr>
        <p:spPr>
          <a:xfrm>
            <a:off x="2045889" y="5055698"/>
            <a:ext cx="9969667" cy="15483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latin typeface="Arial" panose="020B0604020202020204" pitchFamily="34" charset="0"/>
                <a:ea typeface="游明朝" panose="02020400000000000000" pitchFamily="18" charset="-128"/>
              </a:rPr>
              <a:t>The key persons of SFPE Taiwan chapter members are serving as public security consultants for the government. This experiences may be a reference for Asian countries.</a:t>
            </a:r>
          </a:p>
        </p:txBody>
      </p:sp>
      <p:sp>
        <p:nvSpPr>
          <p:cNvPr id="4" name="テキスト ボックス 3">
            <a:extLst>
              <a:ext uri="{FF2B5EF4-FFF2-40B4-BE49-F238E27FC236}">
                <a16:creationId xmlns:a16="http://schemas.microsoft.com/office/drawing/2014/main" id="{1295A0A1-4B35-43BC-8436-86E434A820F5}"/>
              </a:ext>
            </a:extLst>
          </p:cNvPr>
          <p:cNvSpPr txBox="1"/>
          <p:nvPr/>
        </p:nvSpPr>
        <p:spPr>
          <a:xfrm>
            <a:off x="108323" y="3621761"/>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NEW ZEELAND</a:t>
            </a:r>
            <a:endParaRPr kumimoji="1" lang="ja-JP" altLang="en-US" sz="1800" dirty="0">
              <a:latin typeface="Arial" panose="020B0604020202020204" pitchFamily="34" charset="0"/>
              <a:cs typeface="Arial" panose="020B0604020202020204" pitchFamily="34" charset="0"/>
            </a:endParaRPr>
          </a:p>
        </p:txBody>
      </p:sp>
      <p:pic>
        <p:nvPicPr>
          <p:cNvPr id="5" name="Picture 8" descr="ニュージーランドの国旗">
            <a:extLst>
              <a:ext uri="{FF2B5EF4-FFF2-40B4-BE49-F238E27FC236}">
                <a16:creationId xmlns:a16="http://schemas.microsoft.com/office/drawing/2014/main" id="{547CAD12-4706-4DAB-9612-6E786E601D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46" y="412681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177E1A7-4DE7-41C9-84A8-781905D9A25D}"/>
              </a:ext>
            </a:extLst>
          </p:cNvPr>
          <p:cNvSpPr txBox="1"/>
          <p:nvPr/>
        </p:nvSpPr>
        <p:spPr>
          <a:xfrm>
            <a:off x="108323" y="5315023"/>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TAIWAN</a:t>
            </a:r>
            <a:endParaRPr kumimoji="1" lang="ja-JP" altLang="en-US" sz="1800" dirty="0">
              <a:latin typeface="Arial" panose="020B0604020202020204" pitchFamily="34" charset="0"/>
              <a:cs typeface="Arial" panose="020B0604020202020204" pitchFamily="34" charset="0"/>
            </a:endParaRPr>
          </a:p>
        </p:txBody>
      </p:sp>
      <p:pic>
        <p:nvPicPr>
          <p:cNvPr id="9" name="Picture 22" descr="台湾（中華民国）の旗 | 世界の国旗 | 世界の国旗">
            <a:extLst>
              <a:ext uri="{FF2B5EF4-FFF2-40B4-BE49-F238E27FC236}">
                <a16:creationId xmlns:a16="http://schemas.microsoft.com/office/drawing/2014/main" id="{98F01A90-AB40-45A0-860E-631AD91260C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227" y="5819252"/>
            <a:ext cx="874000" cy="586920"/>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5"/>
          <p:cNvSpPr>
            <a:spLocks noGrp="1"/>
          </p:cNvSpPr>
          <p:nvPr>
            <p:ph type="sldNum" sz="quarter" idx="12"/>
          </p:nvPr>
        </p:nvSpPr>
        <p:spPr/>
        <p:txBody>
          <a:bodyPr/>
          <a:lstStyle/>
          <a:p>
            <a:fld id="{8B969BFF-7B38-477E-A974-F657EEF05232}" type="slidenum">
              <a:rPr kumimoji="1" lang="ja-JP" altLang="en-US" smtClean="0"/>
              <a:pPr/>
              <a:t>27</a:t>
            </a:fld>
            <a:endParaRPr kumimoji="1" lang="ja-JP" altLang="en-US" dirty="0"/>
          </a:p>
        </p:txBody>
      </p:sp>
      <p:sp>
        <p:nvSpPr>
          <p:cNvPr id="13" name="タイトル 1">
            <a:extLst>
              <a:ext uri="{FF2B5EF4-FFF2-40B4-BE49-F238E27FC236}">
                <a16:creationId xmlns:a16="http://schemas.microsoft.com/office/drawing/2014/main" id="{CFB465F6-2717-4A7A-9223-000291D08F65}"/>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(11)</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14"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6404" y="721557"/>
            <a:ext cx="11090510" cy="258368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11)</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can we collaborate on matters above? Do you have any requests, suggestions, recommendations for the Society and/or Chapters to think about?</a:t>
            </a:r>
            <a:r>
              <a:rPr lang="en-US" altLang="ja-JP" dirty="0">
                <a:solidFill>
                  <a:srgbClr val="0070C0"/>
                </a:solidFill>
                <a:effectLst/>
                <a:latin typeface="Arial" panose="020B0604020202020204" pitchFamily="34" charset="0"/>
                <a:ea typeface="游明朝" panose="02020400000000000000" pitchFamily="18" charset="-128"/>
              </a:rPr>
              <a:t>   </a:t>
            </a:r>
            <a:r>
              <a:rPr lang="en-US" altLang="ja-JP" dirty="0">
                <a:effectLst/>
                <a:latin typeface="Arial" panose="020B0604020202020204" pitchFamily="34" charset="0"/>
                <a:ea typeface="游明朝" panose="02020400000000000000" pitchFamily="18" charset="-128"/>
              </a:rPr>
              <a:t>Are there any ideas on collaborations among neighboring Chapters within Asia and Oceania region?</a:t>
            </a:r>
          </a:p>
          <a:p>
            <a:pPr marL="0" indent="0">
              <a:lnSpc>
                <a:spcPts val="3600"/>
              </a:lnSpc>
              <a:spcBef>
                <a:spcPts val="1800"/>
              </a:spcBef>
              <a:buNone/>
            </a:pPr>
            <a:endParaRPr lang="en-US" altLang="ja-JP" dirty="0">
              <a:effectLst/>
              <a:latin typeface="Arial" panose="020B0604020202020204" pitchFamily="34" charset="0"/>
              <a:ea typeface="游明朝" panose="02020400000000000000" pitchFamily="18" charset="-128"/>
            </a:endParaRPr>
          </a:p>
        </p:txBody>
      </p:sp>
    </p:spTree>
    <p:extLst>
      <p:ext uri="{BB962C8B-B14F-4D97-AF65-F5344CB8AC3E}">
        <p14:creationId xmlns:p14="http://schemas.microsoft.com/office/powerpoint/2010/main" val="3722284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410D0A6D-87D1-4904-803C-D3AC8B8FA6F9}"/>
              </a:ext>
            </a:extLst>
          </p:cNvPr>
          <p:cNvSpPr txBox="1">
            <a:spLocks/>
          </p:cNvSpPr>
          <p:nvPr/>
        </p:nvSpPr>
        <p:spPr>
          <a:xfrm>
            <a:off x="2068157" y="3769123"/>
            <a:ext cx="9528757" cy="22456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It is good to have a meeting annually for the Oceania chapters to know each organization and discussion on the latest standard requirements of the individual countries. </a:t>
            </a:r>
          </a:p>
        </p:txBody>
      </p:sp>
      <p:pic>
        <p:nvPicPr>
          <p:cNvPr id="6" name="Picture 14" descr="マレーシアの国旗">
            <a:extLst>
              <a:ext uri="{FF2B5EF4-FFF2-40B4-BE49-F238E27FC236}">
                <a16:creationId xmlns:a16="http://schemas.microsoft.com/office/drawing/2014/main" id="{6FBE9D8E-3275-4BBF-A10C-D693BC81D9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143" y="4763064"/>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0A434F8B-AF3B-424F-8EAF-8EBCF4353BDE}"/>
              </a:ext>
            </a:extLst>
          </p:cNvPr>
          <p:cNvSpPr txBox="1"/>
          <p:nvPr/>
        </p:nvSpPr>
        <p:spPr>
          <a:xfrm>
            <a:off x="175544" y="4334238"/>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MALASIA</a:t>
            </a:r>
            <a:endParaRPr kumimoji="1" lang="ja-JP" altLang="en-US" sz="1800"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28</a:t>
            </a:fld>
            <a:endParaRPr kumimoji="1" lang="ja-JP" altLang="en-US" dirty="0"/>
          </a:p>
        </p:txBody>
      </p:sp>
      <p:sp>
        <p:nvSpPr>
          <p:cNvPr id="10" name="タイトル 1">
            <a:extLst>
              <a:ext uri="{FF2B5EF4-FFF2-40B4-BE49-F238E27FC236}">
                <a16:creationId xmlns:a16="http://schemas.microsoft.com/office/drawing/2014/main" id="{CFB465F6-2717-4A7A-9223-000291D08F65}"/>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a:t>
            </a:r>
            <a:r>
              <a:rPr lang="en-US" altLang="ja-JP" sz="3600" dirty="0">
                <a:solidFill>
                  <a:schemeClr val="accent1"/>
                </a:solidFill>
                <a:latin typeface="Arial" panose="020B0604020202020204" pitchFamily="34" charset="0"/>
                <a:cs typeface="Arial" panose="020B0604020202020204" pitchFamily="34" charset="0"/>
              </a:rPr>
              <a:t> results</a:t>
            </a:r>
            <a:r>
              <a:rPr lang="en-US" altLang="ja-JP" sz="3600" dirty="0">
                <a:solidFill>
                  <a:srgbClr val="0070C0"/>
                </a:solidFill>
                <a:latin typeface="Arial" panose="020B0604020202020204" pitchFamily="34" charset="0"/>
                <a:cs typeface="Arial" panose="020B0604020202020204" pitchFamily="34" charset="0"/>
              </a:rPr>
              <a:t> of survey (11)</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12"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6404" y="721557"/>
            <a:ext cx="11090510" cy="258368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11)</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can we collaborate on matters above? Do you have any requests, suggestions, recommendations for the Society and/or Chapters to think about?   Are there any ideas on collaborations among neighboring Chapters within Asia and Oceania region?</a:t>
            </a:r>
          </a:p>
          <a:p>
            <a:pPr marL="0" indent="0">
              <a:lnSpc>
                <a:spcPts val="3600"/>
              </a:lnSpc>
              <a:spcBef>
                <a:spcPts val="1800"/>
              </a:spcBef>
              <a:buNone/>
            </a:pPr>
            <a:endParaRPr lang="en-US" altLang="ja-JP" dirty="0">
              <a:effectLst/>
              <a:latin typeface="Arial" panose="020B0604020202020204" pitchFamily="34" charset="0"/>
              <a:ea typeface="游明朝" panose="02020400000000000000" pitchFamily="18" charset="-128"/>
            </a:endParaRPr>
          </a:p>
        </p:txBody>
      </p:sp>
    </p:spTree>
    <p:extLst>
      <p:ext uri="{BB962C8B-B14F-4D97-AF65-F5344CB8AC3E}">
        <p14:creationId xmlns:p14="http://schemas.microsoft.com/office/powerpoint/2010/main" val="3501294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E1E3CD69-598F-42B2-B9B4-6D63CE53D2EA}"/>
              </a:ext>
            </a:extLst>
          </p:cNvPr>
          <p:cNvSpPr txBox="1"/>
          <p:nvPr/>
        </p:nvSpPr>
        <p:spPr>
          <a:xfrm>
            <a:off x="175544" y="4334238"/>
            <a:ext cx="1892247" cy="369332"/>
          </a:xfrm>
          <a:prstGeom prst="rect">
            <a:avLst/>
          </a:prstGeom>
          <a:noFill/>
        </p:spPr>
        <p:txBody>
          <a:bodyPr wrap="square" rtlCol="0">
            <a:spAutoFit/>
          </a:bodyPr>
          <a:lstStyle/>
          <a:p>
            <a:pPr algn="ctr"/>
            <a:r>
              <a:rPr lang="en-US" altLang="ja-JP" dirty="0">
                <a:latin typeface="Arial" panose="020B0604020202020204" pitchFamily="34" charset="0"/>
                <a:cs typeface="Arial" panose="020B0604020202020204" pitchFamily="34" charset="0"/>
              </a:rPr>
              <a:t>KOREA</a:t>
            </a:r>
            <a:endParaRPr kumimoji="1" lang="ja-JP" altLang="en-US" sz="1800" dirty="0">
              <a:latin typeface="Arial" panose="020B0604020202020204" pitchFamily="34" charset="0"/>
              <a:cs typeface="Arial" panose="020B0604020202020204" pitchFamily="34" charset="0"/>
            </a:endParaRPr>
          </a:p>
        </p:txBody>
      </p:sp>
      <p:pic>
        <p:nvPicPr>
          <p:cNvPr id="4" name="Picture 6" descr="韓国の国旗">
            <a:extLst>
              <a:ext uri="{FF2B5EF4-FFF2-40B4-BE49-F238E27FC236}">
                <a16:creationId xmlns:a16="http://schemas.microsoft.com/office/drawing/2014/main" id="{AA796337-D9F8-40E9-A9F7-BB9CB42CCE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711" y="4779194"/>
            <a:ext cx="849912" cy="569138"/>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29</a:t>
            </a:fld>
            <a:endParaRPr kumimoji="1" lang="ja-JP" altLang="en-US" dirty="0"/>
          </a:p>
        </p:txBody>
      </p:sp>
      <p:sp>
        <p:nvSpPr>
          <p:cNvPr id="10" name="コンテンツ プレースホルダー 2">
            <a:extLst>
              <a:ext uri="{FF2B5EF4-FFF2-40B4-BE49-F238E27FC236}">
                <a16:creationId xmlns:a16="http://schemas.microsoft.com/office/drawing/2014/main" id="{410D0A6D-87D1-4904-803C-D3AC8B8FA6F9}"/>
              </a:ext>
            </a:extLst>
          </p:cNvPr>
          <p:cNvSpPr txBox="1">
            <a:spLocks/>
          </p:cNvSpPr>
          <p:nvPr/>
        </p:nvSpPr>
        <p:spPr>
          <a:xfrm>
            <a:off x="2067791" y="4041192"/>
            <a:ext cx="9528757" cy="15792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600"/>
              </a:lnSpc>
              <a:spcBef>
                <a:spcPts val="1800"/>
              </a:spcBef>
              <a:buFont typeface="Arial" panose="020B0604020202020204" pitchFamily="34" charset="0"/>
              <a:buNone/>
            </a:pPr>
            <a:r>
              <a:rPr lang="en-US" altLang="ja-JP" dirty="0">
                <a:solidFill>
                  <a:srgbClr val="0070C0"/>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It is deemed necessary to establish guidelines for the PBD in Asia and Oceania.</a:t>
            </a:r>
          </a:p>
        </p:txBody>
      </p:sp>
      <p:sp>
        <p:nvSpPr>
          <p:cNvPr id="11" name="タイトル 1">
            <a:extLst>
              <a:ext uri="{FF2B5EF4-FFF2-40B4-BE49-F238E27FC236}">
                <a16:creationId xmlns:a16="http://schemas.microsoft.com/office/drawing/2014/main" id="{CFB465F6-2717-4A7A-9223-000291D08F65}"/>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rgbClr val="0070C0"/>
                </a:solidFill>
                <a:latin typeface="Arial" panose="020B0604020202020204" pitchFamily="34" charset="0"/>
                <a:cs typeface="Arial" panose="020B0604020202020204" pitchFamily="34" charset="0"/>
              </a:rPr>
              <a:t>The </a:t>
            </a:r>
            <a:r>
              <a:rPr lang="en-US" altLang="ja-JP" sz="3600" dirty="0">
                <a:solidFill>
                  <a:schemeClr val="accent1"/>
                </a:solidFill>
                <a:latin typeface="Arial" panose="020B0604020202020204" pitchFamily="34" charset="0"/>
                <a:cs typeface="Arial" panose="020B0604020202020204" pitchFamily="34" charset="0"/>
              </a:rPr>
              <a:t>results </a:t>
            </a:r>
            <a:r>
              <a:rPr lang="en-US" altLang="ja-JP" sz="3600" dirty="0">
                <a:solidFill>
                  <a:srgbClr val="0070C0"/>
                </a:solidFill>
                <a:latin typeface="Arial" panose="020B0604020202020204" pitchFamily="34" charset="0"/>
                <a:cs typeface="Arial" panose="020B0604020202020204" pitchFamily="34" charset="0"/>
              </a:rPr>
              <a:t>of survey (11)</a:t>
            </a:r>
            <a:endParaRPr lang="ja-JP" altLang="en-US" sz="3600" dirty="0">
              <a:solidFill>
                <a:srgbClr val="0070C0"/>
              </a:solidFill>
              <a:latin typeface="Arial" panose="020B0604020202020204" pitchFamily="34" charset="0"/>
              <a:cs typeface="Arial" panose="020B0604020202020204" pitchFamily="34" charset="0"/>
            </a:endParaRPr>
          </a:p>
        </p:txBody>
      </p:sp>
      <p:sp>
        <p:nvSpPr>
          <p:cNvPr id="12"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06404" y="721557"/>
            <a:ext cx="11090510" cy="2583686"/>
          </a:xfrm>
        </p:spPr>
        <p:txBody>
          <a:bodyPr>
            <a:noAutofit/>
          </a:bodyPr>
          <a:lstStyle/>
          <a:p>
            <a:pPr marL="0" indent="0">
              <a:lnSpc>
                <a:spcPts val="3600"/>
              </a:lnSpc>
              <a:spcBef>
                <a:spcPts val="1800"/>
              </a:spcBef>
              <a:buNone/>
            </a:pPr>
            <a:r>
              <a:rPr lang="en-US" altLang="ja-JP" dirty="0">
                <a:solidFill>
                  <a:srgbClr val="0070C0"/>
                </a:solidFill>
                <a:latin typeface="Arial" panose="020B0604020202020204" pitchFamily="34" charset="0"/>
                <a:ea typeface="游明朝" panose="02020400000000000000" pitchFamily="18" charset="-128"/>
              </a:rPr>
              <a:t>(Question 11)</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How can we collaborate on matters above? Do you have any requests, suggestions, recommendations for the Society and/or Chapters to think about?   Are there any ideas on collaborations among neighboring Chapters within Asia and Oceania region?</a:t>
            </a:r>
          </a:p>
          <a:p>
            <a:pPr marL="0" indent="0">
              <a:lnSpc>
                <a:spcPts val="3600"/>
              </a:lnSpc>
              <a:spcBef>
                <a:spcPts val="1800"/>
              </a:spcBef>
              <a:buNone/>
            </a:pPr>
            <a:endParaRPr lang="en-US" altLang="ja-JP" dirty="0">
              <a:effectLst/>
              <a:latin typeface="Arial" panose="020B0604020202020204" pitchFamily="34" charset="0"/>
              <a:ea typeface="游明朝" panose="02020400000000000000" pitchFamily="18" charset="-128"/>
            </a:endParaRPr>
          </a:p>
        </p:txBody>
      </p:sp>
    </p:spTree>
    <p:extLst>
      <p:ext uri="{BB962C8B-B14F-4D97-AF65-F5344CB8AC3E}">
        <p14:creationId xmlns:p14="http://schemas.microsoft.com/office/powerpoint/2010/main" val="3350914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4A851F-067D-4CCE-9F66-865FAFF4074F}"/>
              </a:ext>
            </a:extLst>
          </p:cNvPr>
          <p:cNvSpPr>
            <a:spLocks noGrp="1"/>
          </p:cNvSpPr>
          <p:nvPr>
            <p:ph type="title"/>
          </p:nvPr>
        </p:nvSpPr>
        <p:spPr/>
        <p:txBody>
          <a:bodyPr/>
          <a:lstStyle/>
          <a:p>
            <a:pPr algn="ctr"/>
            <a:r>
              <a:rPr lang="en-US" altLang="ja-JP" dirty="0">
                <a:solidFill>
                  <a:schemeClr val="accent1"/>
                </a:solidFill>
                <a:latin typeface="Arial" panose="020B0604020202020204" pitchFamily="34" charset="0"/>
                <a:cs typeface="Arial" panose="020B0604020202020204" pitchFamily="34" charset="0"/>
              </a:rPr>
              <a:t>Outline</a:t>
            </a:r>
            <a:r>
              <a:rPr kumimoji="1" lang="en-US" altLang="ja-JP" dirty="0">
                <a:latin typeface="Arial" panose="020B0604020202020204" pitchFamily="34" charset="0"/>
                <a:cs typeface="Arial" panose="020B0604020202020204" pitchFamily="34" charset="0"/>
              </a:rPr>
              <a:t> of the survey</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565826" y="1690688"/>
            <a:ext cx="10619232" cy="3733398"/>
          </a:xfrm>
        </p:spPr>
        <p:txBody>
          <a:bodyPr>
            <a:noAutofit/>
          </a:bodyPr>
          <a:lstStyle/>
          <a:p>
            <a:pPr>
              <a:spcBef>
                <a:spcPts val="1800"/>
              </a:spcBef>
            </a:pPr>
            <a:r>
              <a:rPr lang="en-US" altLang="ja-JP" dirty="0">
                <a:effectLst/>
                <a:latin typeface="Arial" panose="020B0604020202020204" pitchFamily="34" charset="0"/>
                <a:ea typeface="游明朝" panose="02020400000000000000" pitchFamily="18" charset="-128"/>
              </a:rPr>
              <a:t>Method of implementation   	</a:t>
            </a:r>
            <a:r>
              <a:rPr lang="en-US" altLang="ja-JP" dirty="0">
                <a:solidFill>
                  <a:srgbClr val="0070C0"/>
                </a:solidFill>
                <a:effectLst/>
                <a:latin typeface="Arial" panose="020B0604020202020204" pitchFamily="34" charset="0"/>
                <a:ea typeface="游明朝" panose="02020400000000000000" pitchFamily="18" charset="-128"/>
              </a:rPr>
              <a:t>by</a:t>
            </a:r>
            <a:r>
              <a:rPr lang="en-US" altLang="ja-JP" dirty="0">
                <a:effectLst/>
                <a:latin typeface="Arial" panose="020B0604020202020204" pitchFamily="34" charset="0"/>
                <a:ea typeface="游明朝" panose="02020400000000000000" pitchFamily="18" charset="-128"/>
              </a:rPr>
              <a:t> E-mail</a:t>
            </a:r>
          </a:p>
          <a:p>
            <a:pPr>
              <a:spcBef>
                <a:spcPts val="1800"/>
              </a:spcBef>
            </a:pPr>
            <a:r>
              <a:rPr lang="en-US" altLang="ja-JP" dirty="0">
                <a:effectLst/>
                <a:latin typeface="Arial" panose="020B0604020202020204" pitchFamily="34" charset="0"/>
                <a:ea typeface="游明朝" panose="02020400000000000000" pitchFamily="18" charset="-128"/>
              </a:rPr>
              <a:t>Implementation period                  </a:t>
            </a:r>
            <a:r>
              <a:rPr lang="en-US" altLang="ja-JP" dirty="0">
                <a:solidFill>
                  <a:schemeClr val="accent1"/>
                </a:solidFill>
                <a:effectLst/>
                <a:latin typeface="Arial" panose="020B0604020202020204" pitchFamily="34" charset="0"/>
                <a:ea typeface="游明朝" panose="02020400000000000000" pitchFamily="18" charset="-128"/>
              </a:rPr>
              <a:t>from July to August in 2020</a:t>
            </a:r>
          </a:p>
          <a:p>
            <a:pPr>
              <a:spcBef>
                <a:spcPts val="1800"/>
              </a:spcBef>
            </a:pPr>
            <a:r>
              <a:rPr lang="en-US" altLang="ja-JP" dirty="0">
                <a:effectLst/>
                <a:latin typeface="Arial" panose="020B0604020202020204" pitchFamily="34" charset="0"/>
                <a:ea typeface="游明朝" panose="02020400000000000000" pitchFamily="18" charset="-128"/>
              </a:rPr>
              <a:t>Target of questionnaire                 Chapter leaders of </a:t>
            </a:r>
          </a:p>
          <a:p>
            <a:pPr marL="0" indent="0">
              <a:spcBef>
                <a:spcPts val="1800"/>
              </a:spcBef>
              <a:buNone/>
            </a:pPr>
            <a:r>
              <a:rPr lang="en-US" altLang="ja-JP" dirty="0">
                <a:effectLst/>
                <a:latin typeface="Arial" panose="020B0604020202020204" pitchFamily="34" charset="0"/>
                <a:ea typeface="游明朝" panose="02020400000000000000" pitchFamily="18" charset="-128"/>
              </a:rPr>
              <a:t>                                                               </a:t>
            </a:r>
            <a:r>
              <a:rPr lang="en-US" altLang="ja-JP" dirty="0">
                <a:solidFill>
                  <a:srgbClr val="0070C0"/>
                </a:solidFill>
                <a:effectLst/>
                <a:latin typeface="Arial" panose="020B0604020202020204" pitchFamily="34" charset="0"/>
                <a:ea typeface="游明朝" panose="02020400000000000000" pitchFamily="18" charset="-128"/>
              </a:rPr>
              <a:t>Asia-Oceania</a:t>
            </a:r>
            <a:r>
              <a:rPr lang="en-US" altLang="ja-JP" dirty="0">
                <a:effectLst/>
                <a:latin typeface="Arial" panose="020B0604020202020204" pitchFamily="34" charset="0"/>
                <a:ea typeface="游明朝" panose="02020400000000000000" pitchFamily="18" charset="-128"/>
              </a:rPr>
              <a:t> region</a:t>
            </a:r>
          </a:p>
          <a:p>
            <a:pPr>
              <a:spcBef>
                <a:spcPts val="1800"/>
              </a:spcBef>
            </a:pPr>
            <a:r>
              <a:rPr kumimoji="1" lang="en-US" altLang="ja-JP" dirty="0">
                <a:solidFill>
                  <a:srgbClr val="0070C0"/>
                </a:solidFill>
                <a:latin typeface="Arial" panose="020B0604020202020204" pitchFamily="34" charset="0"/>
                <a:cs typeface="Arial" panose="020B0604020202020204" pitchFamily="34" charset="0"/>
              </a:rPr>
              <a:t>Number of the responding            11 countries               </a:t>
            </a:r>
          </a:p>
          <a:p>
            <a:pPr marL="0" indent="0">
              <a:spcBef>
                <a:spcPts val="0"/>
              </a:spcBef>
              <a:buNone/>
            </a:pPr>
            <a:r>
              <a:rPr lang="en-US" altLang="ja-JP" dirty="0">
                <a:solidFill>
                  <a:srgbClr val="0070C0"/>
                </a:solidFill>
                <a:latin typeface="Arial" panose="020B0604020202020204" pitchFamily="34" charset="0"/>
                <a:cs typeface="Arial" panose="020B0604020202020204" pitchFamily="34" charset="0"/>
              </a:rPr>
              <a:t>  </a:t>
            </a:r>
            <a:r>
              <a:rPr kumimoji="1" lang="en-US" altLang="ja-JP" dirty="0">
                <a:solidFill>
                  <a:srgbClr val="0070C0"/>
                </a:solidFill>
                <a:latin typeface="Arial" panose="020B0604020202020204" pitchFamily="34" charset="0"/>
                <a:cs typeface="Arial" panose="020B0604020202020204" pitchFamily="34" charset="0"/>
              </a:rPr>
              <a:t>countries                      </a:t>
            </a:r>
            <a:endParaRPr kumimoji="1" lang="ja-JP" altLang="en-US" dirty="0">
              <a:solidFill>
                <a:srgbClr val="0070C0"/>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3</a:t>
            </a:fld>
            <a:endParaRPr kumimoji="1" lang="ja-JP" altLang="en-US" dirty="0"/>
          </a:p>
        </p:txBody>
      </p:sp>
      <p:graphicFrame>
        <p:nvGraphicFramePr>
          <p:cNvPr id="7" name="表 5">
            <a:extLst>
              <a:ext uri="{FF2B5EF4-FFF2-40B4-BE49-F238E27FC236}">
                <a16:creationId xmlns:a16="http://schemas.microsoft.com/office/drawing/2014/main" id="{EEFE1CFB-363D-4A61-9079-82F3B4FA15F9}"/>
              </a:ext>
            </a:extLst>
          </p:cNvPr>
          <p:cNvGraphicFramePr>
            <a:graphicFrameLocks noGrp="1"/>
          </p:cNvGraphicFramePr>
          <p:nvPr>
            <p:extLst>
              <p:ext uri="{D42A27DB-BD31-4B8C-83A1-F6EECF244321}">
                <p14:modId xmlns:p14="http://schemas.microsoft.com/office/powerpoint/2010/main" val="1353877758"/>
              </p:ext>
            </p:extLst>
          </p:nvPr>
        </p:nvGraphicFramePr>
        <p:xfrm>
          <a:off x="314528" y="5274489"/>
          <a:ext cx="11487146" cy="123145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232776">
                <a:tc>
                  <a:txBody>
                    <a:bodyPr/>
                    <a:lstStyle/>
                    <a:p>
                      <a:pPr algn="ct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bl>
          </a:graphicData>
        </a:graphic>
      </p:graphicFrame>
      <p:pic>
        <p:nvPicPr>
          <p:cNvPr id="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4726" y="5701900"/>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6412" y="5701900"/>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0728" y="569713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92002" y="5697138"/>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48559" y="5697138"/>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18632" y="5697138"/>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847110" y="5697138"/>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45840" y="5697137"/>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82286" y="5713587"/>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90605" y="5697138"/>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749944" y="5697137"/>
            <a:ext cx="874000" cy="585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73972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4A851F-067D-4CCE-9F66-865FAFF4074F}"/>
              </a:ext>
            </a:extLst>
          </p:cNvPr>
          <p:cNvSpPr>
            <a:spLocks noGrp="1"/>
          </p:cNvSpPr>
          <p:nvPr>
            <p:ph type="title"/>
          </p:nvPr>
        </p:nvSpPr>
        <p:spPr>
          <a:xfrm>
            <a:off x="838200" y="98689"/>
            <a:ext cx="10515600" cy="1006543"/>
          </a:xfrm>
        </p:spPr>
        <p:txBody>
          <a:bodyPr/>
          <a:lstStyle/>
          <a:p>
            <a:pPr algn="ctr"/>
            <a:r>
              <a:rPr lang="en-US" altLang="ja-JP" dirty="0">
                <a:solidFill>
                  <a:srgbClr val="0070C0"/>
                </a:solidFill>
                <a:latin typeface="Arial" panose="020B0604020202020204" pitchFamily="34" charset="0"/>
                <a:cs typeface="Arial" panose="020B0604020202020204" pitchFamily="34" charset="0"/>
              </a:rPr>
              <a:t>Conclusion</a:t>
            </a:r>
            <a:endParaRPr kumimoji="1" lang="ja-JP" altLang="en-US" sz="3600" dirty="0">
              <a:solidFill>
                <a:srgbClr val="0070C0"/>
              </a:solidFill>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124691" y="978978"/>
            <a:ext cx="11985146" cy="5742497"/>
          </a:xfrm>
        </p:spPr>
        <p:txBody>
          <a:bodyPr>
            <a:noAutofit/>
          </a:bodyPr>
          <a:lstStyle/>
          <a:p>
            <a:pPr marL="360363" indent="-360363">
              <a:lnSpc>
                <a:spcPts val="3600"/>
              </a:lnSpc>
              <a:spcBef>
                <a:spcPts val="1800"/>
              </a:spcBef>
              <a:buNone/>
            </a:pPr>
            <a:r>
              <a:rPr lang="en-US" altLang="ja-JP" dirty="0">
                <a:latin typeface="Arial" panose="020B0604020202020204" pitchFamily="34" charset="0"/>
                <a:ea typeface="游明朝" panose="02020400000000000000" pitchFamily="18" charset="-128"/>
              </a:rPr>
              <a:t>1) Each country (or chapter) has different issues and demands depending on its social and historical background such as familiarity or intimacy to international organizations like SFPE or IFE, and the relationship between the government and the society.</a:t>
            </a:r>
          </a:p>
          <a:p>
            <a:pPr marL="360363" indent="-360363">
              <a:lnSpc>
                <a:spcPts val="3600"/>
              </a:lnSpc>
              <a:spcBef>
                <a:spcPts val="1800"/>
              </a:spcBef>
              <a:buNone/>
            </a:pPr>
            <a:r>
              <a:rPr lang="en-US" altLang="ja-JP" dirty="0">
                <a:latin typeface="Arial" panose="020B0604020202020204" pitchFamily="34" charset="0"/>
                <a:ea typeface="游明朝" panose="02020400000000000000" pitchFamily="18" charset="-128"/>
              </a:rPr>
              <a:t>2) Level of activity of each chapter is also different.</a:t>
            </a:r>
          </a:p>
          <a:p>
            <a:pPr marL="360363" indent="-360363">
              <a:lnSpc>
                <a:spcPts val="3600"/>
              </a:lnSpc>
              <a:spcBef>
                <a:spcPts val="1800"/>
              </a:spcBef>
              <a:buNone/>
            </a:pPr>
            <a:r>
              <a:rPr lang="en-US" altLang="ja-JP" dirty="0">
                <a:latin typeface="Arial" panose="020B0604020202020204" pitchFamily="34" charset="0"/>
                <a:ea typeface="游明朝" panose="02020400000000000000" pitchFamily="18" charset="-128"/>
              </a:rPr>
              <a:t>3) All chapters are positive for information exchange and real exchange meetings (if possible) in Asia/Oceania region.</a:t>
            </a:r>
          </a:p>
          <a:p>
            <a:pPr marL="360363" indent="-360363">
              <a:lnSpc>
                <a:spcPts val="3600"/>
              </a:lnSpc>
              <a:spcBef>
                <a:spcPts val="1800"/>
              </a:spcBef>
              <a:buNone/>
            </a:pPr>
            <a:r>
              <a:rPr lang="en-US" altLang="ja-JP" dirty="0">
                <a:latin typeface="Arial" panose="020B0604020202020204" pitchFamily="34" charset="0"/>
                <a:ea typeface="游明朝" panose="02020400000000000000" pitchFamily="18" charset="-128"/>
              </a:rPr>
              <a:t>3) For the time being, if considering the distance between countries in this region and the situation of Covid-19, holding regular online meetings is a realistic and very desirable idea.  And, such proposals are found in the answer sheets from several countries.</a:t>
            </a:r>
          </a:p>
          <a:p>
            <a:pPr marL="360363" indent="-360363">
              <a:lnSpc>
                <a:spcPts val="3600"/>
              </a:lnSpc>
              <a:spcBef>
                <a:spcPts val="1800"/>
              </a:spcBef>
              <a:buNone/>
            </a:pPr>
            <a:r>
              <a:rPr lang="en-US" altLang="ja-JP" dirty="0">
                <a:latin typeface="Arial" panose="020B0604020202020204" pitchFamily="34" charset="0"/>
                <a:ea typeface="游明朝" panose="02020400000000000000" pitchFamily="18" charset="-128"/>
              </a:rPr>
              <a:t>.</a:t>
            </a:r>
            <a:endParaRPr lang="en-US" altLang="ja-JP" dirty="0">
              <a:effectLst/>
              <a:latin typeface="Arial" panose="020B0604020202020204" pitchFamily="34" charset="0"/>
              <a:ea typeface="游明朝" panose="02020400000000000000" pitchFamily="18" charset="-128"/>
            </a:endParaRPr>
          </a:p>
          <a:p>
            <a:pPr marL="360363" indent="-360363">
              <a:lnSpc>
                <a:spcPts val="3600"/>
              </a:lnSpc>
              <a:spcBef>
                <a:spcPts val="1800"/>
              </a:spcBef>
              <a:buNone/>
            </a:pPr>
            <a:endParaRPr lang="en-US" altLang="ja-JP" dirty="0">
              <a:effectLst/>
              <a:latin typeface="Arial" panose="020B0604020202020204" pitchFamily="34" charset="0"/>
              <a:ea typeface="游明朝" panose="02020400000000000000" pitchFamily="18" charset="-128"/>
            </a:endParaRPr>
          </a:p>
        </p:txBody>
      </p:sp>
      <p:sp>
        <p:nvSpPr>
          <p:cNvPr id="5" name="スライド番号プレースホルダー 4"/>
          <p:cNvSpPr>
            <a:spLocks noGrp="1"/>
          </p:cNvSpPr>
          <p:nvPr>
            <p:ph type="sldNum" sz="quarter" idx="12"/>
          </p:nvPr>
        </p:nvSpPr>
        <p:spPr/>
        <p:txBody>
          <a:bodyPr/>
          <a:lstStyle/>
          <a:p>
            <a:fld id="{8B969BFF-7B38-477E-A974-F657EEF05232}" type="slidenum">
              <a:rPr kumimoji="1" lang="ja-JP" altLang="en-US" smtClean="0"/>
              <a:pPr/>
              <a:t>30</a:t>
            </a:fld>
            <a:endParaRPr kumimoji="1" lang="ja-JP" altLang="en-US" dirty="0"/>
          </a:p>
        </p:txBody>
      </p:sp>
    </p:spTree>
    <p:extLst>
      <p:ext uri="{BB962C8B-B14F-4D97-AF65-F5344CB8AC3E}">
        <p14:creationId xmlns:p14="http://schemas.microsoft.com/office/powerpoint/2010/main" val="346409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4A851F-067D-4CCE-9F66-865FAFF4074F}"/>
              </a:ext>
            </a:extLst>
          </p:cNvPr>
          <p:cNvSpPr>
            <a:spLocks noGrp="1"/>
          </p:cNvSpPr>
          <p:nvPr>
            <p:ph type="title"/>
          </p:nvPr>
        </p:nvSpPr>
        <p:spPr>
          <a:xfrm>
            <a:off x="0" y="2430092"/>
            <a:ext cx="12192000" cy="1325563"/>
          </a:xfrm>
        </p:spPr>
        <p:txBody>
          <a:bodyPr/>
          <a:lstStyle/>
          <a:p>
            <a:pPr algn="ctr"/>
            <a:r>
              <a:rPr kumimoji="1" lang="en-US" altLang="ja-JP" dirty="0">
                <a:latin typeface="Arial" panose="020B0604020202020204" pitchFamily="34" charset="0"/>
                <a:cs typeface="Arial" panose="020B0604020202020204" pitchFamily="34" charset="0"/>
              </a:rPr>
              <a:t>Summary of the </a:t>
            </a:r>
            <a:r>
              <a:rPr lang="en-US" altLang="ja-JP" dirty="0">
                <a:latin typeface="Arial" panose="020B0604020202020204" pitchFamily="34" charset="0"/>
                <a:cs typeface="Arial" panose="020B0604020202020204" pitchFamily="34" charset="0"/>
              </a:rPr>
              <a:t>r</a:t>
            </a:r>
            <a:r>
              <a:rPr kumimoji="1" lang="en-US" altLang="ja-JP" dirty="0">
                <a:latin typeface="Arial" panose="020B0604020202020204" pitchFamily="34" charset="0"/>
                <a:cs typeface="Arial" panose="020B0604020202020204" pitchFamily="34" charset="0"/>
              </a:rPr>
              <a:t>esults of the survey</a:t>
            </a:r>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4</a:t>
            </a:fld>
            <a:endParaRPr kumimoji="1" lang="ja-JP" altLang="en-US" dirty="0"/>
          </a:p>
        </p:txBody>
      </p:sp>
    </p:spTree>
    <p:extLst>
      <p:ext uri="{BB962C8B-B14F-4D97-AF65-F5344CB8AC3E}">
        <p14:creationId xmlns:p14="http://schemas.microsoft.com/office/powerpoint/2010/main" val="4196188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259942" y="1025066"/>
            <a:ext cx="11932058" cy="4036896"/>
          </a:xfrm>
        </p:spPr>
        <p:txBody>
          <a:bodyPr>
            <a:noAutofit/>
          </a:bodyPr>
          <a:lstStyle/>
          <a:p>
            <a:pPr marL="0" indent="0">
              <a:lnSpc>
                <a:spcPts val="3600"/>
              </a:lnSpc>
              <a:spcBef>
                <a:spcPts val="1800"/>
              </a:spcBef>
              <a:buNone/>
            </a:pPr>
            <a:r>
              <a:rPr lang="en-US" altLang="ja-JP" dirty="0">
                <a:solidFill>
                  <a:schemeClr val="accent1"/>
                </a:solidFill>
                <a:effectLst/>
                <a:latin typeface="Arial" panose="020B0604020202020204" pitchFamily="34" charset="0"/>
                <a:ea typeface="游明朝" panose="02020400000000000000" pitchFamily="18" charset="-128"/>
              </a:rPr>
              <a:t>(Question 1)</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Is there any legal building regulatory system (namely regulation, law, guidance, and/or Authority having Jurisdiction (AHJ) etc.) that allows the application of</a:t>
            </a:r>
            <a:r>
              <a:rPr lang="en-US" altLang="ja-JP" dirty="0">
                <a:solidFill>
                  <a:srgbClr val="FF0000"/>
                </a:solidFill>
                <a:effectLst/>
                <a:latin typeface="Arial" panose="020B0604020202020204" pitchFamily="34" charset="0"/>
                <a:ea typeface="游明朝" panose="02020400000000000000" pitchFamily="18" charset="-128"/>
              </a:rPr>
              <a:t> </a:t>
            </a:r>
            <a:r>
              <a:rPr lang="en-US" altLang="ja-JP" dirty="0">
                <a:effectLst/>
                <a:latin typeface="Arial" panose="020B0604020202020204" pitchFamily="34" charset="0"/>
                <a:ea typeface="游明朝" panose="02020400000000000000" pitchFamily="18" charset="-128"/>
              </a:rPr>
              <a:t>Fire Protection </a:t>
            </a:r>
            <a:r>
              <a:rPr lang="en-US" altLang="ja-JP" dirty="0">
                <a:latin typeface="Arial" panose="020B0604020202020204" pitchFamily="34" charset="0"/>
                <a:ea typeface="游明朝" panose="02020400000000000000" pitchFamily="18" charset="-128"/>
              </a:rPr>
              <a:t>(hereafter, FP) </a:t>
            </a:r>
            <a:r>
              <a:rPr lang="en-US" altLang="ja-JP" dirty="0">
                <a:effectLst/>
                <a:latin typeface="Arial" panose="020B0604020202020204" pitchFamily="34" charset="0"/>
                <a:ea typeface="游明朝" panose="02020400000000000000" pitchFamily="18" charset="-128"/>
              </a:rPr>
              <a:t>Engineering ?</a:t>
            </a:r>
          </a:p>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Only one country among 11 countries answered there is none.</a:t>
            </a: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extLst>
              <p:ext uri="{D42A27DB-BD31-4B8C-83A1-F6EECF244321}">
                <p14:modId xmlns:p14="http://schemas.microsoft.com/office/powerpoint/2010/main" val="195715273"/>
              </p:ext>
            </p:extLst>
          </p:nvPr>
        </p:nvGraphicFramePr>
        <p:xfrm>
          <a:off x="304800" y="5095451"/>
          <a:ext cx="11487146" cy="129749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70840">
                <a:tc>
                  <a:txBody>
                    <a:bodyPr/>
                    <a:lstStyle/>
                    <a:p>
                      <a:pPr algn="ct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bl>
          </a:graphicData>
        </a:graphic>
      </p:graphicFrame>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84998" y="5450839"/>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26684" y="5450839"/>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 y="54460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227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38831" y="5446077"/>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0890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837382" y="5446077"/>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36112" y="544607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72558" y="546252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780877" y="544607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740216" y="544607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8" name="タイトル 1">
            <a:extLst>
              <a:ext uri="{FF2B5EF4-FFF2-40B4-BE49-F238E27FC236}">
                <a16:creationId xmlns:a16="http://schemas.microsoft.com/office/drawing/2014/main" id="{EA692580-F5B7-4A25-9B27-2BD5EE52FC60}"/>
              </a:ext>
            </a:extLst>
          </p:cNvPr>
          <p:cNvSpPr>
            <a:spLocks noGrp="1"/>
          </p:cNvSpPr>
          <p:nvPr>
            <p:ph type="title"/>
          </p:nvPr>
        </p:nvSpPr>
        <p:spPr>
          <a:xfrm>
            <a:off x="-1" y="257677"/>
            <a:ext cx="11832645" cy="767389"/>
          </a:xfrm>
        </p:spPr>
        <p:txBody>
          <a:bodyPr>
            <a:normAutofit/>
          </a:bodyPr>
          <a:lstStyle/>
          <a:p>
            <a:pPr algn="r"/>
            <a:r>
              <a:rPr lang="en-US" altLang="ja-JP" sz="3600" dirty="0">
                <a:solidFill>
                  <a:schemeClr val="accent1"/>
                </a:solidFill>
                <a:latin typeface="Arial" panose="020B0604020202020204" pitchFamily="34" charset="0"/>
                <a:cs typeface="Arial" panose="020B0604020202020204" pitchFamily="34" charset="0"/>
              </a:rPr>
              <a:t>T</a:t>
            </a:r>
            <a:r>
              <a:rPr kumimoji="1" lang="en-US" altLang="ja-JP" sz="3600" dirty="0">
                <a:solidFill>
                  <a:schemeClr val="accent1"/>
                </a:solidFill>
                <a:latin typeface="Arial" panose="020B0604020202020204" pitchFamily="34" charset="0"/>
                <a:cs typeface="Arial" panose="020B0604020202020204" pitchFamily="34" charset="0"/>
              </a:rPr>
              <a:t>he results of survey (1)</a:t>
            </a:r>
            <a:endParaRPr kumimoji="1" lang="ja-JP" altLang="en-US" sz="3600" dirty="0">
              <a:solidFill>
                <a:schemeClr val="accent1"/>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5</a:t>
            </a:fld>
            <a:endParaRPr kumimoji="1" lang="ja-JP" altLang="en-US" dirty="0"/>
          </a:p>
        </p:txBody>
      </p:sp>
    </p:spTree>
    <p:extLst>
      <p:ext uri="{BB962C8B-B14F-4D97-AF65-F5344CB8AC3E}">
        <p14:creationId xmlns:p14="http://schemas.microsoft.com/office/powerpoint/2010/main" val="319798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304800" y="1184517"/>
            <a:ext cx="11593691" cy="3195902"/>
          </a:xfrm>
        </p:spPr>
        <p:txBody>
          <a:bodyPr>
            <a:noAutofit/>
          </a:bodyPr>
          <a:lstStyle/>
          <a:p>
            <a:pPr marL="0" indent="0">
              <a:lnSpc>
                <a:spcPts val="3600"/>
              </a:lnSpc>
              <a:spcBef>
                <a:spcPts val="600"/>
              </a:spcBef>
              <a:buNone/>
            </a:pPr>
            <a:r>
              <a:rPr lang="en-US" altLang="ja-JP" dirty="0">
                <a:solidFill>
                  <a:schemeClr val="accent1"/>
                </a:solidFill>
                <a:latin typeface="Arial" panose="020B0604020202020204" pitchFamily="34" charset="0"/>
                <a:ea typeface="游明朝" panose="02020400000000000000" pitchFamily="18" charset="-128"/>
              </a:rPr>
              <a:t>(Question 2)</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Is there </a:t>
            </a:r>
            <a:r>
              <a:rPr lang="en-US" altLang="ja-JP" dirty="0">
                <a:solidFill>
                  <a:schemeClr val="accent1"/>
                </a:solidFill>
                <a:effectLst/>
                <a:latin typeface="Arial" panose="020B0604020202020204" pitchFamily="34" charset="0"/>
                <a:ea typeface="游明朝" panose="02020400000000000000" pitchFamily="18" charset="-128"/>
              </a:rPr>
              <a:t>any</a:t>
            </a:r>
            <a:r>
              <a:rPr lang="en-US" altLang="ja-JP" dirty="0">
                <a:effectLst/>
                <a:latin typeface="Arial" panose="020B0604020202020204" pitchFamily="34" charset="0"/>
                <a:ea typeface="游明朝" panose="02020400000000000000" pitchFamily="18" charset="-128"/>
              </a:rPr>
              <a:t> nationally popular guideline of FP Engineering?</a:t>
            </a:r>
          </a:p>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The one country answered that the SFPE Handbook of Fire Protection Engineering is popular. </a:t>
            </a: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extLst>
              <p:ext uri="{D42A27DB-BD31-4B8C-83A1-F6EECF244321}">
                <p14:modId xmlns:p14="http://schemas.microsoft.com/office/powerpoint/2010/main" val="1712762182"/>
              </p:ext>
            </p:extLst>
          </p:nvPr>
        </p:nvGraphicFramePr>
        <p:xfrm>
          <a:off x="304800" y="5095451"/>
          <a:ext cx="11487146" cy="129749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70840">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bl>
          </a:graphicData>
        </a:graphic>
      </p:graphicFrame>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4998" y="5450839"/>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6684" y="5450839"/>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54460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8227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38831" y="5446077"/>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0890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837382" y="5446077"/>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36112" y="544607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2558" y="546252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80877" y="544607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740216" y="544607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16" name="タイトル 1">
            <a:extLst>
              <a:ext uri="{FF2B5EF4-FFF2-40B4-BE49-F238E27FC236}">
                <a16:creationId xmlns:a16="http://schemas.microsoft.com/office/drawing/2014/main" id="{EE04BA38-ACE8-49A9-90E1-E739B0478891}"/>
              </a:ext>
            </a:extLst>
          </p:cNvPr>
          <p:cNvSpPr>
            <a:spLocks noGrp="1"/>
          </p:cNvSpPr>
          <p:nvPr>
            <p:ph type="title"/>
          </p:nvPr>
        </p:nvSpPr>
        <p:spPr>
          <a:xfrm>
            <a:off x="-1" y="257677"/>
            <a:ext cx="11832645" cy="767389"/>
          </a:xfrm>
        </p:spPr>
        <p:txBody>
          <a:bodyPr>
            <a:normAutofit/>
          </a:bodyPr>
          <a:lstStyle/>
          <a:p>
            <a:pPr algn="r"/>
            <a:r>
              <a:rPr lang="en-US" altLang="ja-JP" sz="3600" dirty="0">
                <a:solidFill>
                  <a:schemeClr val="accent1"/>
                </a:solidFill>
                <a:latin typeface="Arial" panose="020B0604020202020204" pitchFamily="34" charset="0"/>
                <a:cs typeface="Arial" panose="020B0604020202020204" pitchFamily="34" charset="0"/>
              </a:rPr>
              <a:t>T</a:t>
            </a:r>
            <a:r>
              <a:rPr kumimoji="1" lang="en-US" altLang="ja-JP" sz="3600" dirty="0">
                <a:solidFill>
                  <a:schemeClr val="accent1"/>
                </a:solidFill>
                <a:latin typeface="Arial" panose="020B0604020202020204" pitchFamily="34" charset="0"/>
                <a:cs typeface="Arial" panose="020B0604020202020204" pitchFamily="34" charset="0"/>
              </a:rPr>
              <a:t>he </a:t>
            </a:r>
            <a:r>
              <a:rPr lang="en-US" altLang="ja-JP" sz="3600" dirty="0">
                <a:solidFill>
                  <a:schemeClr val="accent1"/>
                </a:solidFill>
                <a:latin typeface="Arial" panose="020B0604020202020204" pitchFamily="34" charset="0"/>
                <a:cs typeface="Arial" panose="020B0604020202020204" pitchFamily="34" charset="0"/>
              </a:rPr>
              <a:t>results of </a:t>
            </a:r>
            <a:r>
              <a:rPr kumimoji="1" lang="en-US" altLang="ja-JP" sz="3600" dirty="0">
                <a:solidFill>
                  <a:schemeClr val="accent1"/>
                </a:solidFill>
                <a:latin typeface="Arial" panose="020B0604020202020204" pitchFamily="34" charset="0"/>
                <a:cs typeface="Arial" panose="020B0604020202020204" pitchFamily="34" charset="0"/>
              </a:rPr>
              <a:t>survey (2)</a:t>
            </a:r>
            <a:endParaRPr kumimoji="1" lang="ja-JP" altLang="en-US" sz="3600" dirty="0">
              <a:solidFill>
                <a:schemeClr val="accent1"/>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6</a:t>
            </a:fld>
            <a:endParaRPr kumimoji="1" lang="ja-JP" altLang="en-US" dirty="0"/>
          </a:p>
        </p:txBody>
      </p:sp>
    </p:spTree>
    <p:extLst>
      <p:ext uri="{BB962C8B-B14F-4D97-AF65-F5344CB8AC3E}">
        <p14:creationId xmlns:p14="http://schemas.microsoft.com/office/powerpoint/2010/main" val="115329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4A851F-067D-4CCE-9F66-865FAFF4074F}"/>
              </a:ext>
            </a:extLst>
          </p:cNvPr>
          <p:cNvSpPr>
            <a:spLocks noGrp="1"/>
          </p:cNvSpPr>
          <p:nvPr>
            <p:ph type="title"/>
          </p:nvPr>
        </p:nvSpPr>
        <p:spPr>
          <a:xfrm>
            <a:off x="-1" y="257677"/>
            <a:ext cx="11832645" cy="767389"/>
          </a:xfrm>
        </p:spPr>
        <p:txBody>
          <a:bodyPr>
            <a:normAutofit/>
          </a:bodyPr>
          <a:lstStyle/>
          <a:p>
            <a:pPr algn="r"/>
            <a:r>
              <a:rPr lang="en-US" altLang="ja-JP" sz="3600" dirty="0">
                <a:solidFill>
                  <a:schemeClr val="accent1"/>
                </a:solidFill>
                <a:latin typeface="Arial" panose="020B0604020202020204" pitchFamily="34" charset="0"/>
                <a:cs typeface="Arial" panose="020B0604020202020204" pitchFamily="34" charset="0"/>
              </a:rPr>
              <a:t>T</a:t>
            </a:r>
            <a:r>
              <a:rPr kumimoji="1" lang="en-US" altLang="ja-JP" sz="3600" dirty="0">
                <a:solidFill>
                  <a:schemeClr val="accent1"/>
                </a:solidFill>
                <a:latin typeface="Arial" panose="020B0604020202020204" pitchFamily="34" charset="0"/>
                <a:cs typeface="Arial" panose="020B0604020202020204" pitchFamily="34" charset="0"/>
              </a:rPr>
              <a:t>he </a:t>
            </a:r>
            <a:r>
              <a:rPr lang="en-US" altLang="ja-JP" sz="3600" dirty="0">
                <a:solidFill>
                  <a:schemeClr val="accent1"/>
                </a:solidFill>
                <a:latin typeface="Arial" panose="020B0604020202020204" pitchFamily="34" charset="0"/>
                <a:cs typeface="Arial" panose="020B0604020202020204" pitchFamily="34" charset="0"/>
              </a:rPr>
              <a:t>results of </a:t>
            </a:r>
            <a:r>
              <a:rPr kumimoji="1" lang="en-US" altLang="ja-JP" sz="3600" dirty="0">
                <a:solidFill>
                  <a:schemeClr val="accent1"/>
                </a:solidFill>
                <a:latin typeface="Arial" panose="020B0604020202020204" pitchFamily="34" charset="0"/>
                <a:cs typeface="Arial" panose="020B0604020202020204" pitchFamily="34" charset="0"/>
              </a:rPr>
              <a:t>survey (3)</a:t>
            </a:r>
            <a:endParaRPr kumimoji="1" lang="ja-JP" altLang="en-US" sz="3600" dirty="0">
              <a:solidFill>
                <a:schemeClr val="accent1"/>
              </a:solidFill>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182086" y="1025066"/>
            <a:ext cx="12009914" cy="3098664"/>
          </a:xfrm>
        </p:spPr>
        <p:txBody>
          <a:bodyPr>
            <a:noAutofit/>
          </a:bodyPr>
          <a:lstStyle/>
          <a:p>
            <a:pPr marL="0" indent="0">
              <a:lnSpc>
                <a:spcPts val="3600"/>
              </a:lnSpc>
              <a:spcBef>
                <a:spcPts val="1800"/>
              </a:spcBef>
              <a:buNone/>
            </a:pPr>
            <a:r>
              <a:rPr lang="en-US" altLang="ja-JP" dirty="0">
                <a:solidFill>
                  <a:schemeClr val="accent1"/>
                </a:solidFill>
                <a:effectLst/>
                <a:latin typeface="Arial" panose="020B0604020202020204" pitchFamily="34" charset="0"/>
                <a:ea typeface="游明朝" panose="02020400000000000000" pitchFamily="18" charset="-128"/>
              </a:rPr>
              <a:t>(Question 3)</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Are there requirements for the qualification of practitioners of FP Engineering?</a:t>
            </a:r>
          </a:p>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(Answer(s))</a:t>
            </a:r>
            <a:endParaRPr lang="en-US" altLang="ja-JP" dirty="0">
              <a:solidFill>
                <a:schemeClr val="accent1"/>
              </a:solidFill>
              <a:effectLst/>
              <a:latin typeface="Arial" panose="020B0604020202020204" pitchFamily="34" charset="0"/>
              <a:ea typeface="游明朝" panose="02020400000000000000" pitchFamily="18" charset="-128"/>
            </a:endParaRP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In seven among eleven countries, there is a certification system.</a:t>
            </a:r>
            <a:endParaRPr lang="en-US" altLang="ja-JP" dirty="0">
              <a:effectLst/>
              <a:latin typeface="Arial" panose="020B0604020202020204" pitchFamily="34" charset="0"/>
              <a:ea typeface="游明朝" panose="02020400000000000000" pitchFamily="18" charset="-128"/>
            </a:endParaRP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nvGraphicFramePr>
        <p:xfrm>
          <a:off x="345499" y="4123730"/>
          <a:ext cx="11487146" cy="241001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70840">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r h="370840">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rgbClr val="FF0000"/>
                          </a:solidFill>
                          <a:latin typeface="Arial" panose="020B0604020202020204" pitchFamily="34" charset="0"/>
                          <a:cs typeface="Arial" panose="020B0604020202020204" pitchFamily="34" charset="0"/>
                        </a:rPr>
                        <a:t>Education</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Education</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Education</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9431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60" baseline="0" dirty="0">
                          <a:solidFill>
                            <a:srgbClr val="FF0000"/>
                          </a:solidFill>
                          <a:latin typeface="Arial" panose="020B0604020202020204" pitchFamily="34" charset="0"/>
                          <a:cs typeface="Arial" panose="020B0604020202020204" pitchFamily="34" charset="0"/>
                        </a:rPr>
                        <a:t>Certification</a:t>
                      </a:r>
                      <a:endParaRPr kumimoji="1" lang="ja-JP" altLang="en-US" sz="1400" spc="-6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188226"/>
                  </a:ext>
                </a:extLst>
              </a:tr>
              <a:tr h="370840">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Other</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Other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8761373"/>
                  </a:ext>
                </a:extLst>
              </a:tr>
            </a:tbl>
          </a:graphicData>
        </a:graphic>
      </p:graphicFrame>
      <p:grpSp>
        <p:nvGrpSpPr>
          <p:cNvPr id="4" name="グループ化 3">
            <a:extLst>
              <a:ext uri="{FF2B5EF4-FFF2-40B4-BE49-F238E27FC236}">
                <a16:creationId xmlns:a16="http://schemas.microsoft.com/office/drawing/2014/main" id="{D40491BE-1869-4359-8B13-DD31A40A50E2}"/>
              </a:ext>
            </a:extLst>
          </p:cNvPr>
          <p:cNvGrpSpPr/>
          <p:nvPr/>
        </p:nvGrpSpPr>
        <p:grpSpPr>
          <a:xfrm>
            <a:off x="428627" y="4464937"/>
            <a:ext cx="11315987" cy="586921"/>
            <a:chOff x="381000" y="5446076"/>
            <a:chExt cx="11315987" cy="586921"/>
          </a:xfrm>
        </p:grpSpPr>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98" y="5450839"/>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6684" y="5450839"/>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4460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227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8831" y="5446077"/>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0890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37382" y="5446077"/>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36112" y="544607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2558" y="546252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80877" y="544607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740216" y="5446076"/>
              <a:ext cx="874000" cy="585268"/>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スライド番号プレースホルダー 7"/>
          <p:cNvSpPr>
            <a:spLocks noGrp="1"/>
          </p:cNvSpPr>
          <p:nvPr>
            <p:ph type="sldNum" sz="quarter" idx="12"/>
          </p:nvPr>
        </p:nvSpPr>
        <p:spPr/>
        <p:txBody>
          <a:bodyPr/>
          <a:lstStyle/>
          <a:p>
            <a:fld id="{8B969BFF-7B38-477E-A974-F657EEF05232}" type="slidenum">
              <a:rPr kumimoji="1" lang="ja-JP" altLang="en-US" smtClean="0"/>
              <a:pPr/>
              <a:t>7</a:t>
            </a:fld>
            <a:endParaRPr kumimoji="1" lang="ja-JP" altLang="en-US" dirty="0"/>
          </a:p>
        </p:txBody>
      </p:sp>
    </p:spTree>
    <p:extLst>
      <p:ext uri="{BB962C8B-B14F-4D97-AF65-F5344CB8AC3E}">
        <p14:creationId xmlns:p14="http://schemas.microsoft.com/office/powerpoint/2010/main" val="4005111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304799" y="1375691"/>
            <a:ext cx="11678519" cy="3218080"/>
          </a:xfrm>
        </p:spPr>
        <p:txBody>
          <a:bodyPr>
            <a:noAutofit/>
          </a:bodyPr>
          <a:lstStyle/>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(Question 4)</a:t>
            </a:r>
          </a:p>
          <a:p>
            <a:pPr marL="0" indent="0">
              <a:lnSpc>
                <a:spcPts val="3600"/>
              </a:lnSpc>
              <a:spcBef>
                <a:spcPts val="600"/>
              </a:spcBef>
              <a:buNone/>
            </a:pPr>
            <a:r>
              <a:rPr lang="en-US" altLang="ja-JP" dirty="0">
                <a:effectLst/>
                <a:latin typeface="Arial" panose="020B0604020202020204" pitchFamily="34" charset="0"/>
                <a:ea typeface="游明朝" panose="02020400000000000000" pitchFamily="18" charset="-128"/>
              </a:rPr>
              <a:t>Is there any education program of FP Engineering professionals?</a:t>
            </a:r>
          </a:p>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(Answer(s))</a:t>
            </a:r>
          </a:p>
          <a:p>
            <a:pPr marL="0" indent="0">
              <a:lnSpc>
                <a:spcPts val="3600"/>
              </a:lnSpc>
              <a:spcBef>
                <a:spcPts val="600"/>
              </a:spcBef>
              <a:buNone/>
            </a:pPr>
            <a:r>
              <a:rPr lang="en-US" altLang="ja-JP" dirty="0">
                <a:latin typeface="Arial" panose="020B0604020202020204" pitchFamily="34" charset="0"/>
                <a:ea typeface="游明朝" panose="02020400000000000000" pitchFamily="18" charset="-128"/>
              </a:rPr>
              <a:t>Most of the countries answered that they have a university course specialized in FP Engineering.</a:t>
            </a:r>
            <a:endParaRPr lang="en-US" altLang="ja-JP" dirty="0">
              <a:effectLst/>
              <a:latin typeface="Arial" panose="020B0604020202020204" pitchFamily="34" charset="0"/>
              <a:ea typeface="游明朝" panose="02020400000000000000" pitchFamily="18" charset="-128"/>
            </a:endParaRP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nvGraphicFramePr>
        <p:xfrm>
          <a:off x="304800" y="5095451"/>
          <a:ext cx="11487146" cy="1297498"/>
        </p:xfrm>
        <a:graphic>
          <a:graphicData uri="http://schemas.openxmlformats.org/drawingml/2006/table">
            <a:tbl>
              <a:tblPr firstRow="1" bandRow="1">
                <a:tableStyleId>{5940675A-B579-460E-94D1-54222C63F5DA}</a:tableStyleId>
              </a:tblPr>
              <a:tblGrid>
                <a:gridCol w="1044286">
                  <a:extLst>
                    <a:ext uri="{9D8B030D-6E8A-4147-A177-3AD203B41FA5}">
                      <a16:colId xmlns:a16="http://schemas.microsoft.com/office/drawing/2014/main" val="4277781899"/>
                    </a:ext>
                  </a:extLst>
                </a:gridCol>
                <a:gridCol w="1044286">
                  <a:extLst>
                    <a:ext uri="{9D8B030D-6E8A-4147-A177-3AD203B41FA5}">
                      <a16:colId xmlns:a16="http://schemas.microsoft.com/office/drawing/2014/main" val="623641494"/>
                    </a:ext>
                  </a:extLst>
                </a:gridCol>
                <a:gridCol w="1044286">
                  <a:extLst>
                    <a:ext uri="{9D8B030D-6E8A-4147-A177-3AD203B41FA5}">
                      <a16:colId xmlns:a16="http://schemas.microsoft.com/office/drawing/2014/main" val="679196978"/>
                    </a:ext>
                  </a:extLst>
                </a:gridCol>
                <a:gridCol w="1044286">
                  <a:extLst>
                    <a:ext uri="{9D8B030D-6E8A-4147-A177-3AD203B41FA5}">
                      <a16:colId xmlns:a16="http://schemas.microsoft.com/office/drawing/2014/main" val="2964782016"/>
                    </a:ext>
                  </a:extLst>
                </a:gridCol>
                <a:gridCol w="1044286">
                  <a:extLst>
                    <a:ext uri="{9D8B030D-6E8A-4147-A177-3AD203B41FA5}">
                      <a16:colId xmlns:a16="http://schemas.microsoft.com/office/drawing/2014/main" val="3872883094"/>
                    </a:ext>
                  </a:extLst>
                </a:gridCol>
                <a:gridCol w="1044286">
                  <a:extLst>
                    <a:ext uri="{9D8B030D-6E8A-4147-A177-3AD203B41FA5}">
                      <a16:colId xmlns:a16="http://schemas.microsoft.com/office/drawing/2014/main" val="4041844998"/>
                    </a:ext>
                  </a:extLst>
                </a:gridCol>
                <a:gridCol w="1044286">
                  <a:extLst>
                    <a:ext uri="{9D8B030D-6E8A-4147-A177-3AD203B41FA5}">
                      <a16:colId xmlns:a16="http://schemas.microsoft.com/office/drawing/2014/main" val="1273251618"/>
                    </a:ext>
                  </a:extLst>
                </a:gridCol>
                <a:gridCol w="1044286">
                  <a:extLst>
                    <a:ext uri="{9D8B030D-6E8A-4147-A177-3AD203B41FA5}">
                      <a16:colId xmlns:a16="http://schemas.microsoft.com/office/drawing/2014/main" val="1809439265"/>
                    </a:ext>
                  </a:extLst>
                </a:gridCol>
                <a:gridCol w="1044286">
                  <a:extLst>
                    <a:ext uri="{9D8B030D-6E8A-4147-A177-3AD203B41FA5}">
                      <a16:colId xmlns:a16="http://schemas.microsoft.com/office/drawing/2014/main" val="2013906180"/>
                    </a:ext>
                  </a:extLst>
                </a:gridCol>
                <a:gridCol w="1044286">
                  <a:extLst>
                    <a:ext uri="{9D8B030D-6E8A-4147-A177-3AD203B41FA5}">
                      <a16:colId xmlns:a16="http://schemas.microsoft.com/office/drawing/2014/main" val="1593050839"/>
                    </a:ext>
                  </a:extLst>
                </a:gridCol>
                <a:gridCol w="1044286">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solidFill>
                            <a:schemeClr val="accent1">
                              <a:lumMod val="75000"/>
                            </a:schemeClr>
                          </a:solidFill>
                          <a:latin typeface="Arial" panose="020B0604020202020204" pitchFamily="34" charset="0"/>
                          <a:cs typeface="Arial" panose="020B0604020202020204" pitchFamily="34" charset="0"/>
                        </a:rPr>
                        <a:t>NO</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YES</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bl>
          </a:graphicData>
        </a:graphic>
      </p:graphicFrame>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4998" y="5450839"/>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6684" y="5450839"/>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44607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227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8831" y="5446077"/>
            <a:ext cx="840385" cy="5627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08904" y="544607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837382" y="5446077"/>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36112" y="544607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72558" y="546252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780877" y="544607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740216" y="544607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21" name="タイトル 1">
            <a:extLst>
              <a:ext uri="{FF2B5EF4-FFF2-40B4-BE49-F238E27FC236}">
                <a16:creationId xmlns:a16="http://schemas.microsoft.com/office/drawing/2014/main" id="{28395143-273D-44B5-926F-F759A5C370EB}"/>
              </a:ext>
            </a:extLst>
          </p:cNvPr>
          <p:cNvSpPr txBox="1">
            <a:spLocks/>
          </p:cNvSpPr>
          <p:nvPr/>
        </p:nvSpPr>
        <p:spPr>
          <a:xfrm>
            <a:off x="-1" y="257677"/>
            <a:ext cx="11832645" cy="7673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3600" dirty="0">
                <a:solidFill>
                  <a:schemeClr val="accent1"/>
                </a:solidFill>
                <a:latin typeface="Arial" panose="020B0604020202020204" pitchFamily="34" charset="0"/>
                <a:cs typeface="Arial" panose="020B0604020202020204" pitchFamily="34" charset="0"/>
              </a:rPr>
              <a:t>The results of survey (4)</a:t>
            </a:r>
            <a:endParaRPr lang="ja-JP" altLang="en-US" sz="3600" dirty="0">
              <a:solidFill>
                <a:schemeClr val="accent1"/>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8</a:t>
            </a:fld>
            <a:endParaRPr kumimoji="1" lang="ja-JP" altLang="en-US" dirty="0"/>
          </a:p>
        </p:txBody>
      </p:sp>
    </p:spTree>
    <p:extLst>
      <p:ext uri="{BB962C8B-B14F-4D97-AF65-F5344CB8AC3E}">
        <p14:creationId xmlns:p14="http://schemas.microsoft.com/office/powerpoint/2010/main" val="127276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4CFC18-C721-4FDC-A713-AE2BFD02EC66}"/>
              </a:ext>
            </a:extLst>
          </p:cNvPr>
          <p:cNvSpPr>
            <a:spLocks noGrp="1"/>
          </p:cNvSpPr>
          <p:nvPr>
            <p:ph idx="1"/>
          </p:nvPr>
        </p:nvSpPr>
        <p:spPr>
          <a:xfrm>
            <a:off x="300114" y="630979"/>
            <a:ext cx="11572009" cy="2497057"/>
          </a:xfrm>
        </p:spPr>
        <p:txBody>
          <a:bodyPr>
            <a:noAutofit/>
          </a:bodyPr>
          <a:lstStyle/>
          <a:p>
            <a:pPr marL="0" indent="0">
              <a:lnSpc>
                <a:spcPts val="3600"/>
              </a:lnSpc>
              <a:spcBef>
                <a:spcPts val="1800"/>
              </a:spcBef>
              <a:buNone/>
            </a:pPr>
            <a:r>
              <a:rPr lang="en-US" altLang="ja-JP" dirty="0">
                <a:solidFill>
                  <a:schemeClr val="accent1"/>
                </a:solidFill>
                <a:effectLst/>
                <a:latin typeface="Arial" panose="020B0604020202020204" pitchFamily="34" charset="0"/>
                <a:ea typeface="游明朝" panose="02020400000000000000" pitchFamily="18" charset="-128"/>
              </a:rPr>
              <a:t>(Question 5)</a:t>
            </a:r>
          </a:p>
          <a:p>
            <a:pPr marL="0" indent="0">
              <a:lnSpc>
                <a:spcPts val="3600"/>
              </a:lnSpc>
              <a:spcBef>
                <a:spcPts val="0"/>
              </a:spcBef>
              <a:buNone/>
            </a:pPr>
            <a:r>
              <a:rPr lang="en-US" altLang="ja-JP" dirty="0">
                <a:effectLst/>
                <a:latin typeface="Arial" panose="020B0604020202020204" pitchFamily="34" charset="0"/>
                <a:ea typeface="游明朝" panose="02020400000000000000" pitchFamily="18" charset="-128"/>
              </a:rPr>
              <a:t>In which area, is performance-based design applicable?</a:t>
            </a:r>
          </a:p>
          <a:p>
            <a:pPr marL="0" indent="0">
              <a:lnSpc>
                <a:spcPts val="3600"/>
              </a:lnSpc>
              <a:spcBef>
                <a:spcPts val="1800"/>
              </a:spcBef>
              <a:buNone/>
            </a:pPr>
            <a:r>
              <a:rPr lang="en-US" altLang="ja-JP" dirty="0">
                <a:solidFill>
                  <a:schemeClr val="accent1"/>
                </a:solidFill>
                <a:latin typeface="Arial" panose="020B0604020202020204" pitchFamily="34" charset="0"/>
                <a:ea typeface="游明朝" panose="02020400000000000000" pitchFamily="18" charset="-128"/>
              </a:rPr>
              <a:t>(Answer(s))</a:t>
            </a:r>
          </a:p>
          <a:p>
            <a:pPr marL="0" indent="0">
              <a:lnSpc>
                <a:spcPts val="3600"/>
              </a:lnSpc>
              <a:spcBef>
                <a:spcPts val="0"/>
              </a:spcBef>
              <a:buNone/>
            </a:pPr>
            <a:r>
              <a:rPr lang="en-US" altLang="ja-JP" dirty="0">
                <a:latin typeface="Arial" panose="020B0604020202020204" pitchFamily="34" charset="0"/>
                <a:ea typeface="游明朝" panose="02020400000000000000" pitchFamily="18" charset="-128"/>
              </a:rPr>
              <a:t>Fire safety and Structural design in most of countries.</a:t>
            </a:r>
            <a:endParaRPr lang="en-US" altLang="ja-JP" dirty="0">
              <a:effectLst/>
              <a:latin typeface="Arial" panose="020B0604020202020204" pitchFamily="34" charset="0"/>
              <a:ea typeface="游明朝" panose="02020400000000000000" pitchFamily="18" charset="-128"/>
            </a:endParaRPr>
          </a:p>
        </p:txBody>
      </p:sp>
      <p:graphicFrame>
        <p:nvGraphicFramePr>
          <p:cNvPr id="5" name="表 5">
            <a:extLst>
              <a:ext uri="{FF2B5EF4-FFF2-40B4-BE49-F238E27FC236}">
                <a16:creationId xmlns:a16="http://schemas.microsoft.com/office/drawing/2014/main" id="{EEFE1CFB-363D-4A61-9079-82F3B4FA15F9}"/>
              </a:ext>
            </a:extLst>
          </p:cNvPr>
          <p:cNvGraphicFramePr>
            <a:graphicFrameLocks noGrp="1"/>
          </p:cNvGraphicFramePr>
          <p:nvPr/>
        </p:nvGraphicFramePr>
        <p:xfrm>
          <a:off x="232570" y="2789362"/>
          <a:ext cx="11726860" cy="3892818"/>
        </p:xfrm>
        <a:graphic>
          <a:graphicData uri="http://schemas.openxmlformats.org/drawingml/2006/table">
            <a:tbl>
              <a:tblPr firstRow="1" bandRow="1">
                <a:tableStyleId>{5940675A-B579-460E-94D1-54222C63F5DA}</a:tableStyleId>
              </a:tblPr>
              <a:tblGrid>
                <a:gridCol w="1035510">
                  <a:extLst>
                    <a:ext uri="{9D8B030D-6E8A-4147-A177-3AD203B41FA5}">
                      <a16:colId xmlns:a16="http://schemas.microsoft.com/office/drawing/2014/main" val="4277781899"/>
                    </a:ext>
                  </a:extLst>
                </a:gridCol>
                <a:gridCol w="1069135">
                  <a:extLst>
                    <a:ext uri="{9D8B030D-6E8A-4147-A177-3AD203B41FA5}">
                      <a16:colId xmlns:a16="http://schemas.microsoft.com/office/drawing/2014/main" val="623641494"/>
                    </a:ext>
                  </a:extLst>
                </a:gridCol>
                <a:gridCol w="1069135">
                  <a:extLst>
                    <a:ext uri="{9D8B030D-6E8A-4147-A177-3AD203B41FA5}">
                      <a16:colId xmlns:a16="http://schemas.microsoft.com/office/drawing/2014/main" val="679196978"/>
                    </a:ext>
                  </a:extLst>
                </a:gridCol>
                <a:gridCol w="1069135">
                  <a:extLst>
                    <a:ext uri="{9D8B030D-6E8A-4147-A177-3AD203B41FA5}">
                      <a16:colId xmlns:a16="http://schemas.microsoft.com/office/drawing/2014/main" val="2964782016"/>
                    </a:ext>
                  </a:extLst>
                </a:gridCol>
                <a:gridCol w="1069135">
                  <a:extLst>
                    <a:ext uri="{9D8B030D-6E8A-4147-A177-3AD203B41FA5}">
                      <a16:colId xmlns:a16="http://schemas.microsoft.com/office/drawing/2014/main" val="3872883094"/>
                    </a:ext>
                  </a:extLst>
                </a:gridCol>
                <a:gridCol w="1069135">
                  <a:extLst>
                    <a:ext uri="{9D8B030D-6E8A-4147-A177-3AD203B41FA5}">
                      <a16:colId xmlns:a16="http://schemas.microsoft.com/office/drawing/2014/main" val="4041844998"/>
                    </a:ext>
                  </a:extLst>
                </a:gridCol>
                <a:gridCol w="1069135">
                  <a:extLst>
                    <a:ext uri="{9D8B030D-6E8A-4147-A177-3AD203B41FA5}">
                      <a16:colId xmlns:a16="http://schemas.microsoft.com/office/drawing/2014/main" val="1273251618"/>
                    </a:ext>
                  </a:extLst>
                </a:gridCol>
                <a:gridCol w="1069135">
                  <a:extLst>
                    <a:ext uri="{9D8B030D-6E8A-4147-A177-3AD203B41FA5}">
                      <a16:colId xmlns:a16="http://schemas.microsoft.com/office/drawing/2014/main" val="1809439265"/>
                    </a:ext>
                  </a:extLst>
                </a:gridCol>
                <a:gridCol w="1069135">
                  <a:extLst>
                    <a:ext uri="{9D8B030D-6E8A-4147-A177-3AD203B41FA5}">
                      <a16:colId xmlns:a16="http://schemas.microsoft.com/office/drawing/2014/main" val="2013906180"/>
                    </a:ext>
                  </a:extLst>
                </a:gridCol>
                <a:gridCol w="1069135">
                  <a:extLst>
                    <a:ext uri="{9D8B030D-6E8A-4147-A177-3AD203B41FA5}">
                      <a16:colId xmlns:a16="http://schemas.microsoft.com/office/drawing/2014/main" val="1593050839"/>
                    </a:ext>
                  </a:extLst>
                </a:gridCol>
                <a:gridCol w="1069135">
                  <a:extLst>
                    <a:ext uri="{9D8B030D-6E8A-4147-A177-3AD203B41FA5}">
                      <a16:colId xmlns:a16="http://schemas.microsoft.com/office/drawing/2014/main" val="1490878677"/>
                    </a:ext>
                  </a:extLst>
                </a:gridCol>
              </a:tblGrid>
              <a:tr h="352849">
                <a:tc>
                  <a:txBody>
                    <a:bodyPr/>
                    <a:lstStyle/>
                    <a:p>
                      <a:pPr algn="ctr"/>
                      <a:r>
                        <a:rPr kumimoji="1" lang="en-US" altLang="ja-JP" sz="1200" dirty="0">
                          <a:latin typeface="Arial" panose="020B0604020202020204" pitchFamily="34" charset="0"/>
                          <a:cs typeface="Arial" panose="020B0604020202020204" pitchFamily="34" charset="0"/>
                        </a:rPr>
                        <a:t>CHINA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50" dirty="0">
                          <a:latin typeface="Arial" panose="020B0604020202020204" pitchFamily="34" charset="0"/>
                          <a:cs typeface="Arial" panose="020B0604020202020204" pitchFamily="34" charset="0"/>
                        </a:rPr>
                        <a:t>HONG KONG</a:t>
                      </a:r>
                      <a:endParaRPr kumimoji="1" lang="ja-JP" altLang="en-US" sz="105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INDONESIA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JAPAN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KOREA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MACAU</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MALASIA</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Arial" panose="020B0604020202020204" pitchFamily="34" charset="0"/>
                          <a:cs typeface="Arial" panose="020B0604020202020204" pitchFamily="34" charset="0"/>
                        </a:rPr>
                        <a:t>NEW ZEELAND</a:t>
                      </a:r>
                      <a:endParaRPr kumimoji="1" lang="ja-JP" altLang="en-US" sz="9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TAIWAN</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200" dirty="0">
                          <a:latin typeface="Arial" panose="020B0604020202020204" pitchFamily="34" charset="0"/>
                          <a:cs typeface="Arial" panose="020B0604020202020204" pitchFamily="34" charset="0"/>
                        </a:rPr>
                        <a:t>VIETNAM</a:t>
                      </a:r>
                      <a:endParaRPr kumimoji="1" lang="ja-JP" altLang="en-US"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7823086"/>
                  </a:ext>
                </a:extLst>
              </a:tr>
              <a:tr h="573809">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4124512"/>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FF0000"/>
                          </a:solidFill>
                          <a:latin typeface="Arial" panose="020B0604020202020204" pitchFamily="34" charset="0"/>
                          <a:cs typeface="Arial" panose="020B0604020202020204" pitchFamily="34" charset="0"/>
                        </a:rPr>
                        <a:t>Fire safety</a:t>
                      </a: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rPr>
                        <a:t>Fire safety</a:t>
                      </a:r>
                      <a:endParaRPr kumimoji="1" lang="ja-JP" altLang="en-US" sz="1400" b="0" i="0" u="none" strike="noStrike" kern="1200" cap="none" spc="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618184"/>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Structure</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rPr>
                        <a:t>Structure</a:t>
                      </a:r>
                      <a:endParaRPr kumimoji="1" lang="ja-JP" alt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688853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Cultural heritage</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Cultural heritage</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Cultural heritage</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Cultural heritage</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7324196"/>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spc="-60" baseline="0" dirty="0">
                        <a:solidFill>
                          <a:srgbClr val="FF0000"/>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0" i="0" u="none" strike="noStrike" kern="1200" cap="none" spc="-6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0" i="0" u="none" strike="noStrike" kern="1200" cap="none" spc="-6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0" i="0" u="none" strike="noStrike" kern="1200" cap="none" spc="-60" normalizeH="0" baseline="0" noProof="0" dirty="0">
                        <a:ln>
                          <a:noFill/>
                        </a:ln>
                        <a:solidFill>
                          <a:srgbClr val="FF0000"/>
                        </a:solidFill>
                        <a:effectLst/>
                        <a:uLnTx/>
                        <a:uFillTx/>
                        <a:latin typeface="Arial" panose="020B0604020202020204" pitchFamily="34" charset="0"/>
                        <a:ea typeface="游ゴシック" panose="020B0400000000000000" pitchFamily="50" charset="-128"/>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60" normalizeH="0" baseline="0" noProof="0" dirty="0">
                          <a:ln>
                            <a:noFill/>
                          </a:ln>
                          <a:solidFill>
                            <a:schemeClr val="accent1">
                              <a:lumMod val="75000"/>
                            </a:schemeClr>
                          </a:solidFill>
                          <a:effectLst/>
                          <a:uLnTx/>
                          <a:uFillTx/>
                          <a:latin typeface="Arial" panose="020B0604020202020204" pitchFamily="34" charset="0"/>
                          <a:ea typeface="+mn-ea"/>
                          <a:cs typeface="Arial" panose="020B0604020202020204" pitchFamily="34" charset="0"/>
                        </a:rPr>
                        <a:t>Environment</a:t>
                      </a:r>
                      <a:endParaRPr kumimoji="1" lang="ja-JP" altLang="en-US" sz="1400" b="0" i="0" u="none" strike="noStrike" kern="1200" cap="none" spc="-60" normalizeH="0" baseline="0" noProof="0" dirty="0">
                        <a:ln>
                          <a:noFill/>
                        </a:ln>
                        <a:solidFill>
                          <a:schemeClr val="accent1">
                            <a:lumMod val="75000"/>
                          </a:schemeClr>
                        </a:solidFill>
                        <a:effectLst/>
                        <a:uLnTx/>
                        <a:uFillTx/>
                        <a:latin typeface="Arial" panose="020B0604020202020204" pitchFamily="34" charset="0"/>
                        <a:ea typeface="+mn-ea"/>
                        <a:cs typeface="Arial" panose="020B0604020202020204" pitchFamily="34" charset="0"/>
                      </a:endParaRPr>
                    </a:p>
                  </a:txBody>
                  <a:tcPr marL="756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spc="-70" baseline="0" dirty="0">
                        <a:solidFill>
                          <a:schemeClr val="accent1">
                            <a:lumMod val="75000"/>
                          </a:schemeClr>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70" baseline="0" dirty="0">
                          <a:solidFill>
                            <a:schemeClr val="accent1">
                              <a:lumMod val="75000"/>
                            </a:schemeClr>
                          </a:solidFill>
                          <a:latin typeface="Arial" panose="020B0604020202020204" pitchFamily="34" charset="0"/>
                          <a:cs typeface="Arial" panose="020B0604020202020204" pitchFamily="34" charset="0"/>
                        </a:rPr>
                        <a:t>Environment</a:t>
                      </a:r>
                      <a:endParaRPr kumimoji="1" lang="ja-JP" altLang="en-US" sz="1400" spc="-70" baseline="0" dirty="0">
                        <a:solidFill>
                          <a:schemeClr val="accent1">
                            <a:lumMod val="75000"/>
                          </a:schemeClr>
                        </a:solidFill>
                        <a:latin typeface="Arial" panose="020B0604020202020204" pitchFamily="34" charset="0"/>
                        <a:cs typeface="Arial" panose="020B0604020202020204" pitchFamily="34" charset="0"/>
                      </a:endParaRPr>
                    </a:p>
                  </a:txBody>
                  <a:tcPr marL="79200" marR="79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37735953"/>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Safety</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Safety</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7862929"/>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Civil Eng.</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Civil Eng.</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03611670"/>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spc="-80" baseline="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80" baseline="0" dirty="0">
                          <a:solidFill>
                            <a:schemeClr val="accent1">
                              <a:lumMod val="75000"/>
                            </a:schemeClr>
                          </a:solidFill>
                          <a:latin typeface="Arial" panose="020B0604020202020204" pitchFamily="34" charset="0"/>
                          <a:cs typeface="Arial" panose="020B0604020202020204" pitchFamily="34" charset="0"/>
                        </a:rPr>
                        <a:t>Accessibility</a:t>
                      </a:r>
                      <a:endParaRPr kumimoji="1" lang="ja-JP" altLang="en-US" sz="1400" spc="-80" baseline="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pc="-80" baseline="0" dirty="0">
                          <a:solidFill>
                            <a:schemeClr val="accent1">
                              <a:lumMod val="75000"/>
                            </a:schemeClr>
                          </a:solidFill>
                          <a:latin typeface="Arial" panose="020B0604020202020204" pitchFamily="34" charset="0"/>
                          <a:cs typeface="Arial" panose="020B0604020202020204" pitchFamily="34" charset="0"/>
                        </a:rPr>
                        <a:t>Accessibility</a:t>
                      </a:r>
                      <a:endParaRPr kumimoji="1" lang="ja-JP" altLang="en-US" sz="1400" spc="-80" baseline="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37057"/>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Noise</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1849482"/>
                  </a:ext>
                </a:extLst>
              </a:tr>
              <a:tr h="30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lumMod val="75000"/>
                            </a:schemeClr>
                          </a:solidFill>
                          <a:latin typeface="Arial" panose="020B0604020202020204" pitchFamily="34" charset="0"/>
                          <a:cs typeface="Arial" panose="020B0604020202020204" pitchFamily="34" charset="0"/>
                        </a:rPr>
                        <a:t>Energy</a:t>
                      </a:r>
                      <a:endParaRPr kumimoji="1" lang="ja-JP" altLang="en-US" sz="1400" dirty="0">
                        <a:solidFill>
                          <a:schemeClr val="accent1">
                            <a:lumMod val="75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8634028"/>
                  </a:ext>
                </a:extLst>
              </a:tr>
            </a:tbl>
          </a:graphicData>
        </a:graphic>
      </p:graphicFrame>
      <p:pic>
        <p:nvPicPr>
          <p:cNvPr id="1028" name="Picture 4" descr="日本の国旗">
            <a:extLst>
              <a:ext uri="{FF2B5EF4-FFF2-40B4-BE49-F238E27FC236}">
                <a16:creationId xmlns:a16="http://schemas.microsoft.com/office/drawing/2014/main" id="{C58B9E84-DFD7-474A-BBF0-25471199E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7240" y="3143190"/>
            <a:ext cx="840384" cy="5627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韓国の国旗">
            <a:extLst>
              <a:ext uri="{FF2B5EF4-FFF2-40B4-BE49-F238E27FC236}">
                <a16:creationId xmlns:a16="http://schemas.microsoft.com/office/drawing/2014/main" id="{918B997C-35A1-4301-B725-263A872E1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9317" y="3143190"/>
            <a:ext cx="849912" cy="56913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中国の国旗">
            <a:extLst>
              <a:ext uri="{FF2B5EF4-FFF2-40B4-BE49-F238E27FC236}">
                <a16:creationId xmlns:a16="http://schemas.microsoft.com/office/drawing/2014/main" id="{3449D717-DE22-44E8-AEA4-29FD823636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114" y="3128036"/>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ドの国旗">
            <a:extLst>
              <a:ext uri="{FF2B5EF4-FFF2-40B4-BE49-F238E27FC236}">
                <a16:creationId xmlns:a16="http://schemas.microsoft.com/office/drawing/2014/main" id="{52C5FB09-D646-44C0-97DA-594321F924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779" y="312803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インドネシアの国旗">
            <a:extLst>
              <a:ext uri="{FF2B5EF4-FFF2-40B4-BE49-F238E27FC236}">
                <a16:creationId xmlns:a16="http://schemas.microsoft.com/office/drawing/2014/main" id="{F2F85E18-5E51-41E9-8B0A-0F3D14077F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9118" y="3128036"/>
            <a:ext cx="840385" cy="584291"/>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マレーシアの国旗">
            <a:extLst>
              <a:ext uri="{FF2B5EF4-FFF2-40B4-BE49-F238E27FC236}">
                <a16:creationId xmlns:a16="http://schemas.microsoft.com/office/drawing/2014/main" id="{CDE8DAB8-002F-409D-8664-754F5D8362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63101" y="3128037"/>
            <a:ext cx="874000"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ベトナムの国旗">
            <a:extLst>
              <a:ext uri="{FF2B5EF4-FFF2-40B4-BE49-F238E27FC236}">
                <a16:creationId xmlns:a16="http://schemas.microsoft.com/office/drawing/2014/main" id="{0FF16D96-8966-4EE1-8703-526F21B5F75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97217" y="3138428"/>
            <a:ext cx="859605" cy="5756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香港の旗 - Wikipedia">
            <a:extLst>
              <a:ext uri="{FF2B5EF4-FFF2-40B4-BE49-F238E27FC236}">
                <a16:creationId xmlns:a16="http://schemas.microsoft.com/office/drawing/2014/main" id="{D8EF8273-5AE1-441F-8175-50EB894A948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355226" y="3128036"/>
            <a:ext cx="879501" cy="585268"/>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マカオの旗 - Wikipedia">
            <a:extLst>
              <a:ext uri="{FF2B5EF4-FFF2-40B4-BE49-F238E27FC236}">
                <a16:creationId xmlns:a16="http://schemas.microsoft.com/office/drawing/2014/main" id="{2E7130DB-993A-4FA9-B60F-4291F3091D1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26755" y="3144486"/>
            <a:ext cx="840384" cy="55917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台湾（中華民国）の旗 | 世界の国旗 | 世界の国旗">
            <a:extLst>
              <a:ext uri="{FF2B5EF4-FFF2-40B4-BE49-F238E27FC236}">
                <a16:creationId xmlns:a16="http://schemas.microsoft.com/office/drawing/2014/main" id="{9DABEA1A-6086-45E7-A2E9-2C812116F5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919930" y="3128037"/>
            <a:ext cx="874000" cy="586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ニュージーランドの国旗">
            <a:extLst>
              <a:ext uri="{FF2B5EF4-FFF2-40B4-BE49-F238E27FC236}">
                <a16:creationId xmlns:a16="http://schemas.microsoft.com/office/drawing/2014/main" id="{9D5C5757-CD0C-4515-91F0-8F04F4196C6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846368" y="3128036"/>
            <a:ext cx="874000" cy="585268"/>
          </a:xfrm>
          <a:prstGeom prst="rect">
            <a:avLst/>
          </a:prstGeom>
          <a:noFill/>
          <a:extLst>
            <a:ext uri="{909E8E84-426E-40DD-AFC4-6F175D3DCCD1}">
              <a14:hiddenFill xmlns:a14="http://schemas.microsoft.com/office/drawing/2010/main">
                <a:solidFill>
                  <a:srgbClr val="FFFFFF"/>
                </a:solidFill>
              </a14:hiddenFill>
            </a:ext>
          </a:extLst>
        </p:spPr>
      </p:pic>
      <p:sp>
        <p:nvSpPr>
          <p:cNvPr id="21" name="タイトル 1">
            <a:extLst>
              <a:ext uri="{FF2B5EF4-FFF2-40B4-BE49-F238E27FC236}">
                <a16:creationId xmlns:a16="http://schemas.microsoft.com/office/drawing/2014/main" id="{C2B44F90-A34A-4E4B-B9FD-DDCB6B6D4F7E}"/>
              </a:ext>
            </a:extLst>
          </p:cNvPr>
          <p:cNvSpPr>
            <a:spLocks noGrp="1"/>
          </p:cNvSpPr>
          <p:nvPr>
            <p:ph type="title"/>
          </p:nvPr>
        </p:nvSpPr>
        <p:spPr>
          <a:xfrm>
            <a:off x="-1" y="257677"/>
            <a:ext cx="11832645" cy="767389"/>
          </a:xfrm>
        </p:spPr>
        <p:txBody>
          <a:bodyPr>
            <a:normAutofit/>
          </a:bodyPr>
          <a:lstStyle/>
          <a:p>
            <a:pPr algn="r"/>
            <a:r>
              <a:rPr lang="en-US" altLang="ja-JP" sz="3600" dirty="0">
                <a:solidFill>
                  <a:schemeClr val="accent1"/>
                </a:solidFill>
                <a:latin typeface="Arial" panose="020B0604020202020204" pitchFamily="34" charset="0"/>
                <a:cs typeface="Arial" panose="020B0604020202020204" pitchFamily="34" charset="0"/>
              </a:rPr>
              <a:t>T</a:t>
            </a:r>
            <a:r>
              <a:rPr kumimoji="1" lang="en-US" altLang="ja-JP" sz="3600" dirty="0">
                <a:solidFill>
                  <a:schemeClr val="accent1"/>
                </a:solidFill>
                <a:latin typeface="Arial" panose="020B0604020202020204" pitchFamily="34" charset="0"/>
                <a:cs typeface="Arial" panose="020B0604020202020204" pitchFamily="34" charset="0"/>
              </a:rPr>
              <a:t>he </a:t>
            </a:r>
            <a:r>
              <a:rPr lang="en-US" altLang="ja-JP" sz="3600" dirty="0">
                <a:solidFill>
                  <a:schemeClr val="accent1"/>
                </a:solidFill>
                <a:latin typeface="Arial" panose="020B0604020202020204" pitchFamily="34" charset="0"/>
                <a:cs typeface="Arial" panose="020B0604020202020204" pitchFamily="34" charset="0"/>
              </a:rPr>
              <a:t>results </a:t>
            </a:r>
            <a:r>
              <a:rPr kumimoji="1" lang="en-US" altLang="ja-JP" sz="3600" dirty="0">
                <a:solidFill>
                  <a:schemeClr val="accent1"/>
                </a:solidFill>
                <a:latin typeface="Arial" panose="020B0604020202020204" pitchFamily="34" charset="0"/>
                <a:cs typeface="Arial" panose="020B0604020202020204" pitchFamily="34" charset="0"/>
              </a:rPr>
              <a:t>of survey (5)</a:t>
            </a:r>
            <a:endParaRPr kumimoji="1" lang="ja-JP" altLang="en-US" sz="3600" dirty="0">
              <a:solidFill>
                <a:schemeClr val="accent1"/>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8B969BFF-7B38-477E-A974-F657EEF05232}" type="slidenum">
              <a:rPr kumimoji="1" lang="ja-JP" altLang="en-US" smtClean="0"/>
              <a:pPr/>
              <a:t>9</a:t>
            </a:fld>
            <a:endParaRPr kumimoji="1" lang="ja-JP" altLang="en-US" dirty="0"/>
          </a:p>
        </p:txBody>
      </p:sp>
    </p:spTree>
    <p:extLst>
      <p:ext uri="{BB962C8B-B14F-4D97-AF65-F5344CB8AC3E}">
        <p14:creationId xmlns:p14="http://schemas.microsoft.com/office/powerpoint/2010/main" val="1544911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2540</Words>
  <Application>Microsoft Office PowerPoint</Application>
  <PresentationFormat>ワイド画面</PresentationFormat>
  <Paragraphs>429</Paragraphs>
  <Slides>30</Slides>
  <Notes>5</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30</vt:i4>
      </vt:variant>
    </vt:vector>
  </HeadingPairs>
  <TitlesOfParts>
    <vt:vector size="34" baseType="lpstr">
      <vt:lpstr>游ゴシック</vt:lpstr>
      <vt:lpstr>游ゴシック Light</vt:lpstr>
      <vt:lpstr>Arial</vt:lpstr>
      <vt:lpstr>Office テーマ</vt:lpstr>
      <vt:lpstr>Summary of  Questionnaire Survey  on Fire Protection Engineering  and Engineers    for SFPE Asia-Oceania Chapters</vt:lpstr>
      <vt:lpstr>Objectives of the questionnaire survey</vt:lpstr>
      <vt:lpstr>Outline of the survey</vt:lpstr>
      <vt:lpstr>Summary of the results of the survey</vt:lpstr>
      <vt:lpstr>The results of survey (1)</vt:lpstr>
      <vt:lpstr>The results of survey (2)</vt:lpstr>
      <vt:lpstr>The results of survey (3)</vt:lpstr>
      <vt:lpstr>PowerPoint プレゼンテーション</vt:lpstr>
      <vt:lpstr>The results of survey (5)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Summery of Questionnaire  in Asia-Oceania Chapters</dc:title>
  <dc:creator>FUKUI KIYOSHI</dc:creator>
  <cp:lastModifiedBy>FUKUI KIYOSHI</cp:lastModifiedBy>
  <cp:revision>80</cp:revision>
  <dcterms:created xsi:type="dcterms:W3CDTF">2020-09-29T05:12:30Z</dcterms:created>
  <dcterms:modified xsi:type="dcterms:W3CDTF">2020-11-29T09:23:00Z</dcterms:modified>
</cp:coreProperties>
</file>